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56" r:id="rId5"/>
    <p:sldMasterId id="2147483668" r:id="rId6"/>
  </p:sldMasterIdLst>
  <p:notesMasterIdLst>
    <p:notesMasterId r:id="rId21"/>
  </p:notesMasterIdLst>
  <p:sldIdLst>
    <p:sldId id="270" r:id="rId7"/>
    <p:sldId id="272" r:id="rId8"/>
    <p:sldId id="327" r:id="rId9"/>
    <p:sldId id="319" r:id="rId10"/>
    <p:sldId id="320" r:id="rId11"/>
    <p:sldId id="273" r:id="rId12"/>
    <p:sldId id="274" r:id="rId13"/>
    <p:sldId id="322" r:id="rId14"/>
    <p:sldId id="323" r:id="rId15"/>
    <p:sldId id="324" r:id="rId16"/>
    <p:sldId id="325" r:id="rId17"/>
    <p:sldId id="321" r:id="rId18"/>
    <p:sldId id="326" r:id="rId19"/>
    <p:sldId id="269" r:id="rId20"/>
  </p:sldIdLst>
  <p:sldSz cx="12192000" cy="6858000"/>
  <p:notesSz cx="6858000" cy="9144000"/>
  <p:embeddedFontLst>
    <p:embeddedFont>
      <p:font typeface="Montserrat Medium" panose="00000600000000000000" pitchFamily="2" charset="0"/>
      <p:regular r:id="rId22"/>
      <p:italic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Montserrat Regular" panose="00000500000000000000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 SemiBold" panose="00000700000000000000" pitchFamily="2" charset="0"/>
      <p:bold r:id="rId33"/>
      <p:boldItalic r:id="rId34"/>
    </p:embeddedFont>
    <p:embeddedFont>
      <p:font typeface="Montserrat ExtraBold" panose="00000900000000000000" pitchFamily="2" charset="0"/>
      <p:bold r:id="rId35"/>
      <p:boldItalic r:id="rId36"/>
    </p:embeddedFont>
    <p:embeddedFont>
      <p:font typeface="Montserrat Bold" panose="00000800000000000000" pitchFamily="2" charset="0"/>
      <p:bold r:id="rId37"/>
    </p:embeddedFont>
  </p:embeddedFontLst>
  <p:defaultTextStyle>
    <a:defPPr>
      <a:defRPr lang="es-MX"/>
    </a:defPPr>
    <a:lvl1pPr marL="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45">
          <p15:clr>
            <a:srgbClr val="A4A3A4"/>
          </p15:clr>
        </p15:guide>
        <p15:guide id="2" pos="59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152E"/>
    <a:srgbClr val="691B31"/>
    <a:srgbClr val="245C4F"/>
    <a:srgbClr val="BC945A"/>
    <a:srgbClr val="A42145"/>
    <a:srgbClr val="DEC9A2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0"/>
    <p:restoredTop sz="86395"/>
  </p:normalViewPr>
  <p:slideViewPr>
    <p:cSldViewPr snapToGrid="0" snapToObjects="1">
      <p:cViewPr>
        <p:scale>
          <a:sx n="70" d="100"/>
          <a:sy n="70" d="100"/>
        </p:scale>
        <p:origin x="-168" y="-180"/>
      </p:cViewPr>
      <p:guideLst>
        <p:guide orient="horz" pos="2445"/>
        <p:guide pos="59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CA85CC-3BD9-4A96-AC03-D3A32C01D42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586730-916F-413E-9C3C-7D436E817146}">
      <dgm:prSet phldrT="[Texto]"/>
      <dgm:spPr/>
      <dgm:t>
        <a:bodyPr/>
        <a:lstStyle/>
        <a:p>
          <a:r>
            <a:rPr lang="es-ES" dirty="0" smtClean="0"/>
            <a:t>La situación clínica del paciente  debe ser estable, con respecto a la patología que requiere la Terapia Intravenosa </a:t>
          </a:r>
          <a:endParaRPr lang="es-ES" dirty="0"/>
        </a:p>
      </dgm:t>
    </dgm:pt>
    <dgm:pt modelId="{0F8E69F7-3FEC-4B84-9FC9-46346B11D3F6}" type="parTrans" cxnId="{8BC072A4-5DD4-49FA-8AC6-2745836CC3DB}">
      <dgm:prSet/>
      <dgm:spPr/>
      <dgm:t>
        <a:bodyPr/>
        <a:lstStyle/>
        <a:p>
          <a:endParaRPr lang="es-ES"/>
        </a:p>
      </dgm:t>
    </dgm:pt>
    <dgm:pt modelId="{1771EEBD-67CC-42E4-9523-97EE75812BEB}" type="sibTrans" cxnId="{8BC072A4-5DD4-49FA-8AC6-2745836CC3DB}">
      <dgm:prSet/>
      <dgm:spPr/>
      <dgm:t>
        <a:bodyPr/>
        <a:lstStyle/>
        <a:p>
          <a:endParaRPr lang="es-ES"/>
        </a:p>
      </dgm:t>
    </dgm:pt>
    <dgm:pt modelId="{EB2AB48B-9019-4D59-8A3C-7E9A06C0660D}">
      <dgm:prSet phldrT="[Texto]"/>
      <dgm:spPr/>
      <dgm:t>
        <a:bodyPr/>
        <a:lstStyle/>
        <a:p>
          <a:r>
            <a:rPr lang="es-ES" dirty="0" smtClean="0"/>
            <a:t>Disponibilidad de un acceso Endovenoso</a:t>
          </a:r>
          <a:endParaRPr lang="es-ES" dirty="0"/>
        </a:p>
      </dgm:t>
    </dgm:pt>
    <dgm:pt modelId="{79D56BEE-A62A-4C40-9B0D-5182056EBC9C}" type="parTrans" cxnId="{6F077843-44DD-4F5E-A13C-DB307E7951E4}">
      <dgm:prSet/>
      <dgm:spPr/>
      <dgm:t>
        <a:bodyPr/>
        <a:lstStyle/>
        <a:p>
          <a:endParaRPr lang="es-ES"/>
        </a:p>
      </dgm:t>
    </dgm:pt>
    <dgm:pt modelId="{A4279C77-A983-497F-A005-4688069F5A4A}" type="sibTrans" cxnId="{6F077843-44DD-4F5E-A13C-DB307E7951E4}">
      <dgm:prSet/>
      <dgm:spPr/>
      <dgm:t>
        <a:bodyPr/>
        <a:lstStyle/>
        <a:p>
          <a:endParaRPr lang="es-ES"/>
        </a:p>
      </dgm:t>
    </dgm:pt>
    <dgm:pt modelId="{06978CF7-351C-44DC-83D9-3C3B0F5CFC2C}">
      <dgm:prSet/>
      <dgm:spPr/>
      <dgm:t>
        <a:bodyPr/>
        <a:lstStyle/>
        <a:p>
          <a:r>
            <a:rPr lang="es-MX" dirty="0" smtClean="0"/>
            <a:t>Aceptación del programa bajo consentimiento informado.</a:t>
          </a:r>
          <a:endParaRPr lang="es-ES" dirty="0"/>
        </a:p>
      </dgm:t>
    </dgm:pt>
    <dgm:pt modelId="{DAFD5D7B-2D8A-4650-9ED5-4348CE825A9B}" type="parTrans" cxnId="{FF1BC78E-A5A3-4D9D-9BFE-6ADFE7477187}">
      <dgm:prSet/>
      <dgm:spPr/>
      <dgm:t>
        <a:bodyPr/>
        <a:lstStyle/>
        <a:p>
          <a:endParaRPr lang="es-ES"/>
        </a:p>
      </dgm:t>
    </dgm:pt>
    <dgm:pt modelId="{0F982B66-1064-4005-9C30-644947D80F31}" type="sibTrans" cxnId="{FF1BC78E-A5A3-4D9D-9BFE-6ADFE7477187}">
      <dgm:prSet/>
      <dgm:spPr/>
      <dgm:t>
        <a:bodyPr/>
        <a:lstStyle/>
        <a:p>
          <a:endParaRPr lang="es-ES"/>
        </a:p>
      </dgm:t>
    </dgm:pt>
    <dgm:pt modelId="{997B7DF4-3033-4A94-A902-F6CCB7EB31D5}">
      <dgm:prSet/>
      <dgm:spPr/>
      <dgm:t>
        <a:bodyPr/>
        <a:lstStyle/>
        <a:p>
          <a:r>
            <a:rPr lang="es-ES" dirty="0" smtClean="0"/>
            <a:t>Accesibilidad a la unidad de la terapia endovenosa ambulatoria.</a:t>
          </a:r>
          <a:endParaRPr lang="es-ES" dirty="0"/>
        </a:p>
      </dgm:t>
    </dgm:pt>
    <dgm:pt modelId="{E2EDD121-4F7D-40D5-90AA-C30513C76AB8}" type="parTrans" cxnId="{4806ACAA-B6B5-4E86-A9D6-5B9C5C1BF244}">
      <dgm:prSet/>
      <dgm:spPr/>
      <dgm:t>
        <a:bodyPr/>
        <a:lstStyle/>
        <a:p>
          <a:endParaRPr lang="es-ES"/>
        </a:p>
      </dgm:t>
    </dgm:pt>
    <dgm:pt modelId="{23474FF7-0F49-400F-9E6F-77ED718B3B9A}" type="sibTrans" cxnId="{4806ACAA-B6B5-4E86-A9D6-5B9C5C1BF244}">
      <dgm:prSet/>
      <dgm:spPr/>
      <dgm:t>
        <a:bodyPr/>
        <a:lstStyle/>
        <a:p>
          <a:endParaRPr lang="es-ES"/>
        </a:p>
      </dgm:t>
    </dgm:pt>
    <dgm:pt modelId="{FDD8CFB1-0775-4E19-BCFD-884E8AB10D79}" type="pres">
      <dgm:prSet presAssocID="{AECA85CC-3BD9-4A96-AC03-D3A32C01D4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D751DD1F-2131-4964-B4BC-ED51F8D49AE1}" type="pres">
      <dgm:prSet presAssocID="{AECA85CC-3BD9-4A96-AC03-D3A32C01D42E}" presName="Name1" presStyleCnt="0"/>
      <dgm:spPr/>
    </dgm:pt>
    <dgm:pt modelId="{33DCB9E8-6D9E-43D6-851D-5DE92D93C446}" type="pres">
      <dgm:prSet presAssocID="{AECA85CC-3BD9-4A96-AC03-D3A32C01D42E}" presName="cycle" presStyleCnt="0"/>
      <dgm:spPr/>
    </dgm:pt>
    <dgm:pt modelId="{D2A386DF-7FD8-47C8-A5F5-8EF592073B15}" type="pres">
      <dgm:prSet presAssocID="{AECA85CC-3BD9-4A96-AC03-D3A32C01D42E}" presName="srcNode" presStyleLbl="node1" presStyleIdx="0" presStyleCnt="4"/>
      <dgm:spPr/>
    </dgm:pt>
    <dgm:pt modelId="{508DF9D8-4C78-4CA3-AAB0-590F30DAF471}" type="pres">
      <dgm:prSet presAssocID="{AECA85CC-3BD9-4A96-AC03-D3A32C01D42E}" presName="conn" presStyleLbl="parChTrans1D2" presStyleIdx="0" presStyleCnt="1"/>
      <dgm:spPr/>
      <dgm:t>
        <a:bodyPr/>
        <a:lstStyle/>
        <a:p>
          <a:endParaRPr lang="es-MX"/>
        </a:p>
      </dgm:t>
    </dgm:pt>
    <dgm:pt modelId="{4F062172-5146-40E5-85A3-D522E52900CA}" type="pres">
      <dgm:prSet presAssocID="{AECA85CC-3BD9-4A96-AC03-D3A32C01D42E}" presName="extraNode" presStyleLbl="node1" presStyleIdx="0" presStyleCnt="4"/>
      <dgm:spPr/>
    </dgm:pt>
    <dgm:pt modelId="{5C47A499-DAEE-4766-B4F9-67DE682D8BF6}" type="pres">
      <dgm:prSet presAssocID="{AECA85CC-3BD9-4A96-AC03-D3A32C01D42E}" presName="dstNode" presStyleLbl="node1" presStyleIdx="0" presStyleCnt="4"/>
      <dgm:spPr/>
    </dgm:pt>
    <dgm:pt modelId="{7CDCA6CA-4A4B-4F52-A082-F52349A39A9A}" type="pres">
      <dgm:prSet presAssocID="{4E586730-916F-413E-9C3C-7D436E81714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E6ED8A-D36B-4333-A9D3-C01ACE66DD5E}" type="pres">
      <dgm:prSet presAssocID="{4E586730-916F-413E-9C3C-7D436E817146}" presName="accent_1" presStyleCnt="0"/>
      <dgm:spPr/>
    </dgm:pt>
    <dgm:pt modelId="{CD69740A-FBB4-4F8C-A342-CAE189AB0C8E}" type="pres">
      <dgm:prSet presAssocID="{4E586730-916F-413E-9C3C-7D436E817146}" presName="accentRepeatNode" presStyleLbl="solidFgAcc1" presStyleIdx="0" presStyleCnt="4"/>
      <dgm:spPr/>
    </dgm:pt>
    <dgm:pt modelId="{6BA07310-2481-47D6-BF65-AA65AA30EA71}" type="pres">
      <dgm:prSet presAssocID="{EB2AB48B-9019-4D59-8A3C-7E9A06C0660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DE6D69-298F-4FEA-B1CB-72BA0D6B5C1A}" type="pres">
      <dgm:prSet presAssocID="{EB2AB48B-9019-4D59-8A3C-7E9A06C0660D}" presName="accent_2" presStyleCnt="0"/>
      <dgm:spPr/>
    </dgm:pt>
    <dgm:pt modelId="{F6A2E40F-5483-4BC4-B4E9-735E86CC4828}" type="pres">
      <dgm:prSet presAssocID="{EB2AB48B-9019-4D59-8A3C-7E9A06C0660D}" presName="accentRepeatNode" presStyleLbl="solidFgAcc1" presStyleIdx="1" presStyleCnt="4"/>
      <dgm:spPr/>
    </dgm:pt>
    <dgm:pt modelId="{DD3B81A3-F709-480C-87CD-536C8EAD0E8D}" type="pres">
      <dgm:prSet presAssocID="{06978CF7-351C-44DC-83D9-3C3B0F5CFC2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EABEBC-F036-4C07-B2AE-5004D36CB47B}" type="pres">
      <dgm:prSet presAssocID="{06978CF7-351C-44DC-83D9-3C3B0F5CFC2C}" presName="accent_3" presStyleCnt="0"/>
      <dgm:spPr/>
    </dgm:pt>
    <dgm:pt modelId="{5BB06857-436B-4DD8-A9CB-CB50E1FCF074}" type="pres">
      <dgm:prSet presAssocID="{06978CF7-351C-44DC-83D9-3C3B0F5CFC2C}" presName="accentRepeatNode" presStyleLbl="solidFgAcc1" presStyleIdx="2" presStyleCnt="4"/>
      <dgm:spPr/>
    </dgm:pt>
    <dgm:pt modelId="{BF9F8024-C749-4F81-8456-BF7F7BD1D5AC}" type="pres">
      <dgm:prSet presAssocID="{997B7DF4-3033-4A94-A902-F6CCB7EB31D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A0872F-1358-4605-8A03-DACB057FE7C5}" type="pres">
      <dgm:prSet presAssocID="{997B7DF4-3033-4A94-A902-F6CCB7EB31D5}" presName="accent_4" presStyleCnt="0"/>
      <dgm:spPr/>
    </dgm:pt>
    <dgm:pt modelId="{3CD9F065-47E2-4CD0-9023-1CEBFF0AC566}" type="pres">
      <dgm:prSet presAssocID="{997B7DF4-3033-4A94-A902-F6CCB7EB31D5}" presName="accentRepeatNode" presStyleLbl="solidFgAcc1" presStyleIdx="3" presStyleCnt="4"/>
      <dgm:spPr/>
    </dgm:pt>
  </dgm:ptLst>
  <dgm:cxnLst>
    <dgm:cxn modelId="{4806ACAA-B6B5-4E86-A9D6-5B9C5C1BF244}" srcId="{AECA85CC-3BD9-4A96-AC03-D3A32C01D42E}" destId="{997B7DF4-3033-4A94-A902-F6CCB7EB31D5}" srcOrd="3" destOrd="0" parTransId="{E2EDD121-4F7D-40D5-90AA-C30513C76AB8}" sibTransId="{23474FF7-0F49-400F-9E6F-77ED718B3B9A}"/>
    <dgm:cxn modelId="{FF1BC78E-A5A3-4D9D-9BFE-6ADFE7477187}" srcId="{AECA85CC-3BD9-4A96-AC03-D3A32C01D42E}" destId="{06978CF7-351C-44DC-83D9-3C3B0F5CFC2C}" srcOrd="2" destOrd="0" parTransId="{DAFD5D7B-2D8A-4650-9ED5-4348CE825A9B}" sibTransId="{0F982B66-1064-4005-9C30-644947D80F31}"/>
    <dgm:cxn modelId="{FB325287-9584-445E-BFB8-959EC59B2789}" type="presOf" srcId="{997B7DF4-3033-4A94-A902-F6CCB7EB31D5}" destId="{BF9F8024-C749-4F81-8456-BF7F7BD1D5AC}" srcOrd="0" destOrd="0" presId="urn:microsoft.com/office/officeart/2008/layout/VerticalCurvedList"/>
    <dgm:cxn modelId="{65CA7D2F-08B1-4CE8-B2F1-B8A0CEEEDFD7}" type="presOf" srcId="{1771EEBD-67CC-42E4-9523-97EE75812BEB}" destId="{508DF9D8-4C78-4CA3-AAB0-590F30DAF471}" srcOrd="0" destOrd="0" presId="urn:microsoft.com/office/officeart/2008/layout/VerticalCurvedList"/>
    <dgm:cxn modelId="{8BC072A4-5DD4-49FA-8AC6-2745836CC3DB}" srcId="{AECA85CC-3BD9-4A96-AC03-D3A32C01D42E}" destId="{4E586730-916F-413E-9C3C-7D436E817146}" srcOrd="0" destOrd="0" parTransId="{0F8E69F7-3FEC-4B84-9FC9-46346B11D3F6}" sibTransId="{1771EEBD-67CC-42E4-9523-97EE75812BEB}"/>
    <dgm:cxn modelId="{FA218E21-091E-4FAB-9A8A-7A8973E4E70A}" type="presOf" srcId="{AECA85CC-3BD9-4A96-AC03-D3A32C01D42E}" destId="{FDD8CFB1-0775-4E19-BCFD-884E8AB10D79}" srcOrd="0" destOrd="0" presId="urn:microsoft.com/office/officeart/2008/layout/VerticalCurvedList"/>
    <dgm:cxn modelId="{4F5825AC-FE3E-4392-9C50-0B21DCB8D4D8}" type="presOf" srcId="{06978CF7-351C-44DC-83D9-3C3B0F5CFC2C}" destId="{DD3B81A3-F709-480C-87CD-536C8EAD0E8D}" srcOrd="0" destOrd="0" presId="urn:microsoft.com/office/officeart/2008/layout/VerticalCurvedList"/>
    <dgm:cxn modelId="{ABFBD791-A9C7-4DFA-B12C-C32B981FF196}" type="presOf" srcId="{4E586730-916F-413E-9C3C-7D436E817146}" destId="{7CDCA6CA-4A4B-4F52-A082-F52349A39A9A}" srcOrd="0" destOrd="0" presId="urn:microsoft.com/office/officeart/2008/layout/VerticalCurvedList"/>
    <dgm:cxn modelId="{A21ABB0F-D168-49B6-BD1B-1C25EF76901C}" type="presOf" srcId="{EB2AB48B-9019-4D59-8A3C-7E9A06C0660D}" destId="{6BA07310-2481-47D6-BF65-AA65AA30EA71}" srcOrd="0" destOrd="0" presId="urn:microsoft.com/office/officeart/2008/layout/VerticalCurvedList"/>
    <dgm:cxn modelId="{6F077843-44DD-4F5E-A13C-DB307E7951E4}" srcId="{AECA85CC-3BD9-4A96-AC03-D3A32C01D42E}" destId="{EB2AB48B-9019-4D59-8A3C-7E9A06C0660D}" srcOrd="1" destOrd="0" parTransId="{79D56BEE-A62A-4C40-9B0D-5182056EBC9C}" sibTransId="{A4279C77-A983-497F-A005-4688069F5A4A}"/>
    <dgm:cxn modelId="{1E44F870-4EED-42C6-BF6A-A1C4811CC7BA}" type="presParOf" srcId="{FDD8CFB1-0775-4E19-BCFD-884E8AB10D79}" destId="{D751DD1F-2131-4964-B4BC-ED51F8D49AE1}" srcOrd="0" destOrd="0" presId="urn:microsoft.com/office/officeart/2008/layout/VerticalCurvedList"/>
    <dgm:cxn modelId="{4C7B4423-C876-4767-8198-C749643C038A}" type="presParOf" srcId="{D751DD1F-2131-4964-B4BC-ED51F8D49AE1}" destId="{33DCB9E8-6D9E-43D6-851D-5DE92D93C446}" srcOrd="0" destOrd="0" presId="urn:microsoft.com/office/officeart/2008/layout/VerticalCurvedList"/>
    <dgm:cxn modelId="{9C374BD9-ED41-42C9-800E-AD7CCF6F2D38}" type="presParOf" srcId="{33DCB9E8-6D9E-43D6-851D-5DE92D93C446}" destId="{D2A386DF-7FD8-47C8-A5F5-8EF592073B15}" srcOrd="0" destOrd="0" presId="urn:microsoft.com/office/officeart/2008/layout/VerticalCurvedList"/>
    <dgm:cxn modelId="{58FC5B8D-3F7C-4798-AFD3-746C0D5AB1FA}" type="presParOf" srcId="{33DCB9E8-6D9E-43D6-851D-5DE92D93C446}" destId="{508DF9D8-4C78-4CA3-AAB0-590F30DAF471}" srcOrd="1" destOrd="0" presId="urn:microsoft.com/office/officeart/2008/layout/VerticalCurvedList"/>
    <dgm:cxn modelId="{10794AEE-5CD3-44F0-B08E-05BE73387D6B}" type="presParOf" srcId="{33DCB9E8-6D9E-43D6-851D-5DE92D93C446}" destId="{4F062172-5146-40E5-85A3-D522E52900CA}" srcOrd="2" destOrd="0" presId="urn:microsoft.com/office/officeart/2008/layout/VerticalCurvedList"/>
    <dgm:cxn modelId="{1FB8CAC6-9097-4F41-A6DD-15F846DEB647}" type="presParOf" srcId="{33DCB9E8-6D9E-43D6-851D-5DE92D93C446}" destId="{5C47A499-DAEE-4766-B4F9-67DE682D8BF6}" srcOrd="3" destOrd="0" presId="urn:microsoft.com/office/officeart/2008/layout/VerticalCurvedList"/>
    <dgm:cxn modelId="{7E98F82D-613F-4C24-B07E-9611AB5E126F}" type="presParOf" srcId="{D751DD1F-2131-4964-B4BC-ED51F8D49AE1}" destId="{7CDCA6CA-4A4B-4F52-A082-F52349A39A9A}" srcOrd="1" destOrd="0" presId="urn:microsoft.com/office/officeart/2008/layout/VerticalCurvedList"/>
    <dgm:cxn modelId="{DB4E07D3-DE98-4F3C-9ED0-5A55EA707367}" type="presParOf" srcId="{D751DD1F-2131-4964-B4BC-ED51F8D49AE1}" destId="{D1E6ED8A-D36B-4333-A9D3-C01ACE66DD5E}" srcOrd="2" destOrd="0" presId="urn:microsoft.com/office/officeart/2008/layout/VerticalCurvedList"/>
    <dgm:cxn modelId="{813BB518-5C64-4BFC-A07C-682FDFB12274}" type="presParOf" srcId="{D1E6ED8A-D36B-4333-A9D3-C01ACE66DD5E}" destId="{CD69740A-FBB4-4F8C-A342-CAE189AB0C8E}" srcOrd="0" destOrd="0" presId="urn:microsoft.com/office/officeart/2008/layout/VerticalCurvedList"/>
    <dgm:cxn modelId="{020FD0FC-01E9-4C36-8349-825778D61732}" type="presParOf" srcId="{D751DD1F-2131-4964-B4BC-ED51F8D49AE1}" destId="{6BA07310-2481-47D6-BF65-AA65AA30EA71}" srcOrd="3" destOrd="0" presId="urn:microsoft.com/office/officeart/2008/layout/VerticalCurvedList"/>
    <dgm:cxn modelId="{48F38A3D-B5DF-4696-A2EF-D26BDE34CE90}" type="presParOf" srcId="{D751DD1F-2131-4964-B4BC-ED51F8D49AE1}" destId="{91DE6D69-298F-4FEA-B1CB-72BA0D6B5C1A}" srcOrd="4" destOrd="0" presId="urn:microsoft.com/office/officeart/2008/layout/VerticalCurvedList"/>
    <dgm:cxn modelId="{01DA3473-F45B-4094-971C-5D8DAAA45B5E}" type="presParOf" srcId="{91DE6D69-298F-4FEA-B1CB-72BA0D6B5C1A}" destId="{F6A2E40F-5483-4BC4-B4E9-735E86CC4828}" srcOrd="0" destOrd="0" presId="urn:microsoft.com/office/officeart/2008/layout/VerticalCurvedList"/>
    <dgm:cxn modelId="{157B684D-48FE-49E0-A50A-BFAD857C62F8}" type="presParOf" srcId="{D751DD1F-2131-4964-B4BC-ED51F8D49AE1}" destId="{DD3B81A3-F709-480C-87CD-536C8EAD0E8D}" srcOrd="5" destOrd="0" presId="urn:microsoft.com/office/officeart/2008/layout/VerticalCurvedList"/>
    <dgm:cxn modelId="{1C64EFDA-EE3A-461E-A55D-CC2C0EFAC009}" type="presParOf" srcId="{D751DD1F-2131-4964-B4BC-ED51F8D49AE1}" destId="{E3EABEBC-F036-4C07-B2AE-5004D36CB47B}" srcOrd="6" destOrd="0" presId="urn:microsoft.com/office/officeart/2008/layout/VerticalCurvedList"/>
    <dgm:cxn modelId="{91F84305-191C-4D6F-B208-8FF484FAB614}" type="presParOf" srcId="{E3EABEBC-F036-4C07-B2AE-5004D36CB47B}" destId="{5BB06857-436B-4DD8-A9CB-CB50E1FCF074}" srcOrd="0" destOrd="0" presId="urn:microsoft.com/office/officeart/2008/layout/VerticalCurvedList"/>
    <dgm:cxn modelId="{D6777528-61AD-433A-A39D-29BCF48E8739}" type="presParOf" srcId="{D751DD1F-2131-4964-B4BC-ED51F8D49AE1}" destId="{BF9F8024-C749-4F81-8456-BF7F7BD1D5AC}" srcOrd="7" destOrd="0" presId="urn:microsoft.com/office/officeart/2008/layout/VerticalCurvedList"/>
    <dgm:cxn modelId="{ED6C7CB0-CD37-4233-8058-E7F419CBB6E4}" type="presParOf" srcId="{D751DD1F-2131-4964-B4BC-ED51F8D49AE1}" destId="{90A0872F-1358-4605-8A03-DACB057FE7C5}" srcOrd="8" destOrd="0" presId="urn:microsoft.com/office/officeart/2008/layout/VerticalCurvedList"/>
    <dgm:cxn modelId="{96D17F8E-8DD1-445F-AEBA-57DD8902882E}" type="presParOf" srcId="{90A0872F-1358-4605-8A03-DACB057FE7C5}" destId="{3CD9F065-47E2-4CD0-9023-1CEBFF0AC5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CA85CC-3BD9-4A96-AC03-D3A32C01D42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586730-916F-413E-9C3C-7D436E817146}">
      <dgm:prSet phldrT="[Texto]"/>
      <dgm:spPr/>
      <dgm:t>
        <a:bodyPr/>
        <a:lstStyle/>
        <a:p>
          <a:r>
            <a:rPr lang="es-ES" dirty="0" smtClean="0"/>
            <a:t>Situación inestable del paciente, aunado a otros comórbidos. </a:t>
          </a:r>
          <a:endParaRPr lang="es-ES" dirty="0"/>
        </a:p>
      </dgm:t>
    </dgm:pt>
    <dgm:pt modelId="{0F8E69F7-3FEC-4B84-9FC9-46346B11D3F6}" type="parTrans" cxnId="{8BC072A4-5DD4-49FA-8AC6-2745836CC3DB}">
      <dgm:prSet/>
      <dgm:spPr/>
      <dgm:t>
        <a:bodyPr/>
        <a:lstStyle/>
        <a:p>
          <a:endParaRPr lang="es-ES"/>
        </a:p>
      </dgm:t>
    </dgm:pt>
    <dgm:pt modelId="{1771EEBD-67CC-42E4-9523-97EE75812BEB}" type="sibTrans" cxnId="{8BC072A4-5DD4-49FA-8AC6-2745836CC3DB}">
      <dgm:prSet/>
      <dgm:spPr/>
      <dgm:t>
        <a:bodyPr/>
        <a:lstStyle/>
        <a:p>
          <a:endParaRPr lang="es-ES"/>
        </a:p>
      </dgm:t>
    </dgm:pt>
    <dgm:pt modelId="{EB2AB48B-9019-4D59-8A3C-7E9A06C0660D}">
      <dgm:prSet phldrT="[Texto]"/>
      <dgm:spPr/>
      <dgm:t>
        <a:bodyPr/>
        <a:lstStyle/>
        <a:p>
          <a:r>
            <a:rPr lang="es-ES" dirty="0" smtClean="0"/>
            <a:t>Trastornos seniles o psiquiátricos agudos. </a:t>
          </a:r>
          <a:endParaRPr lang="es-ES" dirty="0"/>
        </a:p>
      </dgm:t>
    </dgm:pt>
    <dgm:pt modelId="{79D56BEE-A62A-4C40-9B0D-5182056EBC9C}" type="parTrans" cxnId="{6F077843-44DD-4F5E-A13C-DB307E7951E4}">
      <dgm:prSet/>
      <dgm:spPr/>
      <dgm:t>
        <a:bodyPr/>
        <a:lstStyle/>
        <a:p>
          <a:endParaRPr lang="es-ES"/>
        </a:p>
      </dgm:t>
    </dgm:pt>
    <dgm:pt modelId="{A4279C77-A983-497F-A005-4688069F5A4A}" type="sibTrans" cxnId="{6F077843-44DD-4F5E-A13C-DB307E7951E4}">
      <dgm:prSet/>
      <dgm:spPr/>
      <dgm:t>
        <a:bodyPr/>
        <a:lstStyle/>
        <a:p>
          <a:endParaRPr lang="es-ES"/>
        </a:p>
      </dgm:t>
    </dgm:pt>
    <dgm:pt modelId="{06978CF7-351C-44DC-83D9-3C3B0F5CFC2C}">
      <dgm:prSet/>
      <dgm:spPr/>
      <dgm:t>
        <a:bodyPr/>
        <a:lstStyle/>
        <a:p>
          <a:r>
            <a:rPr lang="es-ES" dirty="0" smtClean="0"/>
            <a:t>Pacientes con Ventilación mecánica Asistida, o Complicaciones de la vía </a:t>
          </a:r>
          <a:r>
            <a:rPr lang="es-ES" dirty="0" smtClean="0"/>
            <a:t>aérea</a:t>
          </a:r>
          <a:r>
            <a:rPr lang="es-ES" dirty="0" smtClean="0"/>
            <a:t>. </a:t>
          </a:r>
          <a:endParaRPr lang="es-ES" dirty="0"/>
        </a:p>
      </dgm:t>
    </dgm:pt>
    <dgm:pt modelId="{DAFD5D7B-2D8A-4650-9ED5-4348CE825A9B}" type="parTrans" cxnId="{FF1BC78E-A5A3-4D9D-9BFE-6ADFE7477187}">
      <dgm:prSet/>
      <dgm:spPr/>
      <dgm:t>
        <a:bodyPr/>
        <a:lstStyle/>
        <a:p>
          <a:endParaRPr lang="es-ES"/>
        </a:p>
      </dgm:t>
    </dgm:pt>
    <dgm:pt modelId="{0F982B66-1064-4005-9C30-644947D80F31}" type="sibTrans" cxnId="{FF1BC78E-A5A3-4D9D-9BFE-6ADFE7477187}">
      <dgm:prSet/>
      <dgm:spPr/>
      <dgm:t>
        <a:bodyPr/>
        <a:lstStyle/>
        <a:p>
          <a:endParaRPr lang="es-ES"/>
        </a:p>
      </dgm:t>
    </dgm:pt>
    <dgm:pt modelId="{997B7DF4-3033-4A94-A902-F6CCB7EB31D5}">
      <dgm:prSet/>
      <dgm:spPr/>
      <dgm:t>
        <a:bodyPr/>
        <a:lstStyle/>
        <a:p>
          <a:r>
            <a:rPr lang="es-ES" dirty="0" smtClean="0"/>
            <a:t>Pacientes que presenten resistencia a la terapia antimicrobiana.</a:t>
          </a:r>
          <a:endParaRPr lang="es-ES" dirty="0"/>
        </a:p>
      </dgm:t>
    </dgm:pt>
    <dgm:pt modelId="{E2EDD121-4F7D-40D5-90AA-C30513C76AB8}" type="parTrans" cxnId="{4806ACAA-B6B5-4E86-A9D6-5B9C5C1BF244}">
      <dgm:prSet/>
      <dgm:spPr/>
      <dgm:t>
        <a:bodyPr/>
        <a:lstStyle/>
        <a:p>
          <a:endParaRPr lang="es-ES"/>
        </a:p>
      </dgm:t>
    </dgm:pt>
    <dgm:pt modelId="{23474FF7-0F49-400F-9E6F-77ED718B3B9A}" type="sibTrans" cxnId="{4806ACAA-B6B5-4E86-A9D6-5B9C5C1BF244}">
      <dgm:prSet/>
      <dgm:spPr/>
      <dgm:t>
        <a:bodyPr/>
        <a:lstStyle/>
        <a:p>
          <a:endParaRPr lang="es-ES"/>
        </a:p>
      </dgm:t>
    </dgm:pt>
    <dgm:pt modelId="{FDD8CFB1-0775-4E19-BCFD-884E8AB10D79}" type="pres">
      <dgm:prSet presAssocID="{AECA85CC-3BD9-4A96-AC03-D3A32C01D4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D751DD1F-2131-4964-B4BC-ED51F8D49AE1}" type="pres">
      <dgm:prSet presAssocID="{AECA85CC-3BD9-4A96-AC03-D3A32C01D42E}" presName="Name1" presStyleCnt="0"/>
      <dgm:spPr/>
    </dgm:pt>
    <dgm:pt modelId="{33DCB9E8-6D9E-43D6-851D-5DE92D93C446}" type="pres">
      <dgm:prSet presAssocID="{AECA85CC-3BD9-4A96-AC03-D3A32C01D42E}" presName="cycle" presStyleCnt="0"/>
      <dgm:spPr/>
    </dgm:pt>
    <dgm:pt modelId="{D2A386DF-7FD8-47C8-A5F5-8EF592073B15}" type="pres">
      <dgm:prSet presAssocID="{AECA85CC-3BD9-4A96-AC03-D3A32C01D42E}" presName="srcNode" presStyleLbl="node1" presStyleIdx="0" presStyleCnt="4"/>
      <dgm:spPr/>
    </dgm:pt>
    <dgm:pt modelId="{508DF9D8-4C78-4CA3-AAB0-590F30DAF471}" type="pres">
      <dgm:prSet presAssocID="{AECA85CC-3BD9-4A96-AC03-D3A32C01D42E}" presName="conn" presStyleLbl="parChTrans1D2" presStyleIdx="0" presStyleCnt="1"/>
      <dgm:spPr/>
      <dgm:t>
        <a:bodyPr/>
        <a:lstStyle/>
        <a:p>
          <a:endParaRPr lang="es-MX"/>
        </a:p>
      </dgm:t>
    </dgm:pt>
    <dgm:pt modelId="{4F062172-5146-40E5-85A3-D522E52900CA}" type="pres">
      <dgm:prSet presAssocID="{AECA85CC-3BD9-4A96-AC03-D3A32C01D42E}" presName="extraNode" presStyleLbl="node1" presStyleIdx="0" presStyleCnt="4"/>
      <dgm:spPr/>
    </dgm:pt>
    <dgm:pt modelId="{5C47A499-DAEE-4766-B4F9-67DE682D8BF6}" type="pres">
      <dgm:prSet presAssocID="{AECA85CC-3BD9-4A96-AC03-D3A32C01D42E}" presName="dstNode" presStyleLbl="node1" presStyleIdx="0" presStyleCnt="4"/>
      <dgm:spPr/>
    </dgm:pt>
    <dgm:pt modelId="{7CDCA6CA-4A4B-4F52-A082-F52349A39A9A}" type="pres">
      <dgm:prSet presAssocID="{4E586730-916F-413E-9C3C-7D436E81714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E6ED8A-D36B-4333-A9D3-C01ACE66DD5E}" type="pres">
      <dgm:prSet presAssocID="{4E586730-916F-413E-9C3C-7D436E817146}" presName="accent_1" presStyleCnt="0"/>
      <dgm:spPr/>
    </dgm:pt>
    <dgm:pt modelId="{CD69740A-FBB4-4F8C-A342-CAE189AB0C8E}" type="pres">
      <dgm:prSet presAssocID="{4E586730-916F-413E-9C3C-7D436E817146}" presName="accentRepeatNode" presStyleLbl="solidFgAcc1" presStyleIdx="0" presStyleCnt="4"/>
      <dgm:spPr/>
    </dgm:pt>
    <dgm:pt modelId="{6BA07310-2481-47D6-BF65-AA65AA30EA71}" type="pres">
      <dgm:prSet presAssocID="{EB2AB48B-9019-4D59-8A3C-7E9A06C0660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DE6D69-298F-4FEA-B1CB-72BA0D6B5C1A}" type="pres">
      <dgm:prSet presAssocID="{EB2AB48B-9019-4D59-8A3C-7E9A06C0660D}" presName="accent_2" presStyleCnt="0"/>
      <dgm:spPr/>
    </dgm:pt>
    <dgm:pt modelId="{F6A2E40F-5483-4BC4-B4E9-735E86CC4828}" type="pres">
      <dgm:prSet presAssocID="{EB2AB48B-9019-4D59-8A3C-7E9A06C0660D}" presName="accentRepeatNode" presStyleLbl="solidFgAcc1" presStyleIdx="1" presStyleCnt="4"/>
      <dgm:spPr/>
    </dgm:pt>
    <dgm:pt modelId="{DD3B81A3-F709-480C-87CD-536C8EAD0E8D}" type="pres">
      <dgm:prSet presAssocID="{06978CF7-351C-44DC-83D9-3C3B0F5CFC2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EABEBC-F036-4C07-B2AE-5004D36CB47B}" type="pres">
      <dgm:prSet presAssocID="{06978CF7-351C-44DC-83D9-3C3B0F5CFC2C}" presName="accent_3" presStyleCnt="0"/>
      <dgm:spPr/>
    </dgm:pt>
    <dgm:pt modelId="{5BB06857-436B-4DD8-A9CB-CB50E1FCF074}" type="pres">
      <dgm:prSet presAssocID="{06978CF7-351C-44DC-83D9-3C3B0F5CFC2C}" presName="accentRepeatNode" presStyleLbl="solidFgAcc1" presStyleIdx="2" presStyleCnt="4"/>
      <dgm:spPr/>
    </dgm:pt>
    <dgm:pt modelId="{BF9F8024-C749-4F81-8456-BF7F7BD1D5AC}" type="pres">
      <dgm:prSet presAssocID="{997B7DF4-3033-4A94-A902-F6CCB7EB31D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A0872F-1358-4605-8A03-DACB057FE7C5}" type="pres">
      <dgm:prSet presAssocID="{997B7DF4-3033-4A94-A902-F6CCB7EB31D5}" presName="accent_4" presStyleCnt="0"/>
      <dgm:spPr/>
    </dgm:pt>
    <dgm:pt modelId="{3CD9F065-47E2-4CD0-9023-1CEBFF0AC566}" type="pres">
      <dgm:prSet presAssocID="{997B7DF4-3033-4A94-A902-F6CCB7EB31D5}" presName="accentRepeatNode" presStyleLbl="solidFgAcc1" presStyleIdx="3" presStyleCnt="4"/>
      <dgm:spPr/>
    </dgm:pt>
  </dgm:ptLst>
  <dgm:cxnLst>
    <dgm:cxn modelId="{4806ACAA-B6B5-4E86-A9D6-5B9C5C1BF244}" srcId="{AECA85CC-3BD9-4A96-AC03-D3A32C01D42E}" destId="{997B7DF4-3033-4A94-A902-F6CCB7EB31D5}" srcOrd="3" destOrd="0" parTransId="{E2EDD121-4F7D-40D5-90AA-C30513C76AB8}" sibTransId="{23474FF7-0F49-400F-9E6F-77ED718B3B9A}"/>
    <dgm:cxn modelId="{FF1BC78E-A5A3-4D9D-9BFE-6ADFE7477187}" srcId="{AECA85CC-3BD9-4A96-AC03-D3A32C01D42E}" destId="{06978CF7-351C-44DC-83D9-3C3B0F5CFC2C}" srcOrd="2" destOrd="0" parTransId="{DAFD5D7B-2D8A-4650-9ED5-4348CE825A9B}" sibTransId="{0F982B66-1064-4005-9C30-644947D80F31}"/>
    <dgm:cxn modelId="{FB325287-9584-445E-BFB8-959EC59B2789}" type="presOf" srcId="{997B7DF4-3033-4A94-A902-F6CCB7EB31D5}" destId="{BF9F8024-C749-4F81-8456-BF7F7BD1D5AC}" srcOrd="0" destOrd="0" presId="urn:microsoft.com/office/officeart/2008/layout/VerticalCurvedList"/>
    <dgm:cxn modelId="{65CA7D2F-08B1-4CE8-B2F1-B8A0CEEEDFD7}" type="presOf" srcId="{1771EEBD-67CC-42E4-9523-97EE75812BEB}" destId="{508DF9D8-4C78-4CA3-AAB0-590F30DAF471}" srcOrd="0" destOrd="0" presId="urn:microsoft.com/office/officeart/2008/layout/VerticalCurvedList"/>
    <dgm:cxn modelId="{8BC072A4-5DD4-49FA-8AC6-2745836CC3DB}" srcId="{AECA85CC-3BD9-4A96-AC03-D3A32C01D42E}" destId="{4E586730-916F-413E-9C3C-7D436E817146}" srcOrd="0" destOrd="0" parTransId="{0F8E69F7-3FEC-4B84-9FC9-46346B11D3F6}" sibTransId="{1771EEBD-67CC-42E4-9523-97EE75812BEB}"/>
    <dgm:cxn modelId="{FA218E21-091E-4FAB-9A8A-7A8973E4E70A}" type="presOf" srcId="{AECA85CC-3BD9-4A96-AC03-D3A32C01D42E}" destId="{FDD8CFB1-0775-4E19-BCFD-884E8AB10D79}" srcOrd="0" destOrd="0" presId="urn:microsoft.com/office/officeart/2008/layout/VerticalCurvedList"/>
    <dgm:cxn modelId="{4F5825AC-FE3E-4392-9C50-0B21DCB8D4D8}" type="presOf" srcId="{06978CF7-351C-44DC-83D9-3C3B0F5CFC2C}" destId="{DD3B81A3-F709-480C-87CD-536C8EAD0E8D}" srcOrd="0" destOrd="0" presId="urn:microsoft.com/office/officeart/2008/layout/VerticalCurvedList"/>
    <dgm:cxn modelId="{ABFBD791-A9C7-4DFA-B12C-C32B981FF196}" type="presOf" srcId="{4E586730-916F-413E-9C3C-7D436E817146}" destId="{7CDCA6CA-4A4B-4F52-A082-F52349A39A9A}" srcOrd="0" destOrd="0" presId="urn:microsoft.com/office/officeart/2008/layout/VerticalCurvedList"/>
    <dgm:cxn modelId="{A21ABB0F-D168-49B6-BD1B-1C25EF76901C}" type="presOf" srcId="{EB2AB48B-9019-4D59-8A3C-7E9A06C0660D}" destId="{6BA07310-2481-47D6-BF65-AA65AA30EA71}" srcOrd="0" destOrd="0" presId="urn:microsoft.com/office/officeart/2008/layout/VerticalCurvedList"/>
    <dgm:cxn modelId="{6F077843-44DD-4F5E-A13C-DB307E7951E4}" srcId="{AECA85CC-3BD9-4A96-AC03-D3A32C01D42E}" destId="{EB2AB48B-9019-4D59-8A3C-7E9A06C0660D}" srcOrd="1" destOrd="0" parTransId="{79D56BEE-A62A-4C40-9B0D-5182056EBC9C}" sibTransId="{A4279C77-A983-497F-A005-4688069F5A4A}"/>
    <dgm:cxn modelId="{1E44F870-4EED-42C6-BF6A-A1C4811CC7BA}" type="presParOf" srcId="{FDD8CFB1-0775-4E19-BCFD-884E8AB10D79}" destId="{D751DD1F-2131-4964-B4BC-ED51F8D49AE1}" srcOrd="0" destOrd="0" presId="urn:microsoft.com/office/officeart/2008/layout/VerticalCurvedList"/>
    <dgm:cxn modelId="{4C7B4423-C876-4767-8198-C749643C038A}" type="presParOf" srcId="{D751DD1F-2131-4964-B4BC-ED51F8D49AE1}" destId="{33DCB9E8-6D9E-43D6-851D-5DE92D93C446}" srcOrd="0" destOrd="0" presId="urn:microsoft.com/office/officeart/2008/layout/VerticalCurvedList"/>
    <dgm:cxn modelId="{9C374BD9-ED41-42C9-800E-AD7CCF6F2D38}" type="presParOf" srcId="{33DCB9E8-6D9E-43D6-851D-5DE92D93C446}" destId="{D2A386DF-7FD8-47C8-A5F5-8EF592073B15}" srcOrd="0" destOrd="0" presId="urn:microsoft.com/office/officeart/2008/layout/VerticalCurvedList"/>
    <dgm:cxn modelId="{58FC5B8D-3F7C-4798-AFD3-746C0D5AB1FA}" type="presParOf" srcId="{33DCB9E8-6D9E-43D6-851D-5DE92D93C446}" destId="{508DF9D8-4C78-4CA3-AAB0-590F30DAF471}" srcOrd="1" destOrd="0" presId="urn:microsoft.com/office/officeart/2008/layout/VerticalCurvedList"/>
    <dgm:cxn modelId="{10794AEE-5CD3-44F0-B08E-05BE73387D6B}" type="presParOf" srcId="{33DCB9E8-6D9E-43D6-851D-5DE92D93C446}" destId="{4F062172-5146-40E5-85A3-D522E52900CA}" srcOrd="2" destOrd="0" presId="urn:microsoft.com/office/officeart/2008/layout/VerticalCurvedList"/>
    <dgm:cxn modelId="{1FB8CAC6-9097-4F41-A6DD-15F846DEB647}" type="presParOf" srcId="{33DCB9E8-6D9E-43D6-851D-5DE92D93C446}" destId="{5C47A499-DAEE-4766-B4F9-67DE682D8BF6}" srcOrd="3" destOrd="0" presId="urn:microsoft.com/office/officeart/2008/layout/VerticalCurvedList"/>
    <dgm:cxn modelId="{7E98F82D-613F-4C24-B07E-9611AB5E126F}" type="presParOf" srcId="{D751DD1F-2131-4964-B4BC-ED51F8D49AE1}" destId="{7CDCA6CA-4A4B-4F52-A082-F52349A39A9A}" srcOrd="1" destOrd="0" presId="urn:microsoft.com/office/officeart/2008/layout/VerticalCurvedList"/>
    <dgm:cxn modelId="{DB4E07D3-DE98-4F3C-9ED0-5A55EA707367}" type="presParOf" srcId="{D751DD1F-2131-4964-B4BC-ED51F8D49AE1}" destId="{D1E6ED8A-D36B-4333-A9D3-C01ACE66DD5E}" srcOrd="2" destOrd="0" presId="urn:microsoft.com/office/officeart/2008/layout/VerticalCurvedList"/>
    <dgm:cxn modelId="{813BB518-5C64-4BFC-A07C-682FDFB12274}" type="presParOf" srcId="{D1E6ED8A-D36B-4333-A9D3-C01ACE66DD5E}" destId="{CD69740A-FBB4-4F8C-A342-CAE189AB0C8E}" srcOrd="0" destOrd="0" presId="urn:microsoft.com/office/officeart/2008/layout/VerticalCurvedList"/>
    <dgm:cxn modelId="{020FD0FC-01E9-4C36-8349-825778D61732}" type="presParOf" srcId="{D751DD1F-2131-4964-B4BC-ED51F8D49AE1}" destId="{6BA07310-2481-47D6-BF65-AA65AA30EA71}" srcOrd="3" destOrd="0" presId="urn:microsoft.com/office/officeart/2008/layout/VerticalCurvedList"/>
    <dgm:cxn modelId="{48F38A3D-B5DF-4696-A2EF-D26BDE34CE90}" type="presParOf" srcId="{D751DD1F-2131-4964-B4BC-ED51F8D49AE1}" destId="{91DE6D69-298F-4FEA-B1CB-72BA0D6B5C1A}" srcOrd="4" destOrd="0" presId="urn:microsoft.com/office/officeart/2008/layout/VerticalCurvedList"/>
    <dgm:cxn modelId="{01DA3473-F45B-4094-971C-5D8DAAA45B5E}" type="presParOf" srcId="{91DE6D69-298F-4FEA-B1CB-72BA0D6B5C1A}" destId="{F6A2E40F-5483-4BC4-B4E9-735E86CC4828}" srcOrd="0" destOrd="0" presId="urn:microsoft.com/office/officeart/2008/layout/VerticalCurvedList"/>
    <dgm:cxn modelId="{157B684D-48FE-49E0-A50A-BFAD857C62F8}" type="presParOf" srcId="{D751DD1F-2131-4964-B4BC-ED51F8D49AE1}" destId="{DD3B81A3-F709-480C-87CD-536C8EAD0E8D}" srcOrd="5" destOrd="0" presId="urn:microsoft.com/office/officeart/2008/layout/VerticalCurvedList"/>
    <dgm:cxn modelId="{1C64EFDA-EE3A-461E-A55D-CC2C0EFAC009}" type="presParOf" srcId="{D751DD1F-2131-4964-B4BC-ED51F8D49AE1}" destId="{E3EABEBC-F036-4C07-B2AE-5004D36CB47B}" srcOrd="6" destOrd="0" presId="urn:microsoft.com/office/officeart/2008/layout/VerticalCurvedList"/>
    <dgm:cxn modelId="{91F84305-191C-4D6F-B208-8FF484FAB614}" type="presParOf" srcId="{E3EABEBC-F036-4C07-B2AE-5004D36CB47B}" destId="{5BB06857-436B-4DD8-A9CB-CB50E1FCF074}" srcOrd="0" destOrd="0" presId="urn:microsoft.com/office/officeart/2008/layout/VerticalCurvedList"/>
    <dgm:cxn modelId="{D6777528-61AD-433A-A39D-29BCF48E8739}" type="presParOf" srcId="{D751DD1F-2131-4964-B4BC-ED51F8D49AE1}" destId="{BF9F8024-C749-4F81-8456-BF7F7BD1D5AC}" srcOrd="7" destOrd="0" presId="urn:microsoft.com/office/officeart/2008/layout/VerticalCurvedList"/>
    <dgm:cxn modelId="{ED6C7CB0-CD37-4233-8058-E7F419CBB6E4}" type="presParOf" srcId="{D751DD1F-2131-4964-B4BC-ED51F8D49AE1}" destId="{90A0872F-1358-4605-8A03-DACB057FE7C5}" srcOrd="8" destOrd="0" presId="urn:microsoft.com/office/officeart/2008/layout/VerticalCurvedList"/>
    <dgm:cxn modelId="{96D17F8E-8DD1-445F-AEBA-57DD8902882E}" type="presParOf" srcId="{90A0872F-1358-4605-8A03-DACB057FE7C5}" destId="{3CD9F065-47E2-4CD0-9023-1CEBFF0AC5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CA85CC-3BD9-4A96-AC03-D3A32C01D42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586730-916F-413E-9C3C-7D436E817146}">
      <dgm:prSet phldrT="[Texto]"/>
      <dgm:spPr/>
      <dgm:t>
        <a:bodyPr/>
        <a:lstStyle/>
        <a:p>
          <a:r>
            <a:rPr lang="es-ES" dirty="0" smtClean="0"/>
            <a:t>Inaccesibilidad a un acceso venoso.</a:t>
          </a:r>
          <a:endParaRPr lang="es-ES" dirty="0"/>
        </a:p>
      </dgm:t>
    </dgm:pt>
    <dgm:pt modelId="{0F8E69F7-3FEC-4B84-9FC9-46346B11D3F6}" type="parTrans" cxnId="{8BC072A4-5DD4-49FA-8AC6-2745836CC3DB}">
      <dgm:prSet/>
      <dgm:spPr/>
      <dgm:t>
        <a:bodyPr/>
        <a:lstStyle/>
        <a:p>
          <a:endParaRPr lang="es-ES"/>
        </a:p>
      </dgm:t>
    </dgm:pt>
    <dgm:pt modelId="{1771EEBD-67CC-42E4-9523-97EE75812BEB}" type="sibTrans" cxnId="{8BC072A4-5DD4-49FA-8AC6-2745836CC3DB}">
      <dgm:prSet/>
      <dgm:spPr/>
      <dgm:t>
        <a:bodyPr/>
        <a:lstStyle/>
        <a:p>
          <a:endParaRPr lang="es-ES"/>
        </a:p>
      </dgm:t>
    </dgm:pt>
    <dgm:pt modelId="{EB2AB48B-9019-4D59-8A3C-7E9A06C0660D}">
      <dgm:prSet phldrT="[Texto]"/>
      <dgm:spPr/>
      <dgm:t>
        <a:bodyPr/>
        <a:lstStyle/>
        <a:p>
          <a:r>
            <a:rPr lang="es-ES" dirty="0" smtClean="0"/>
            <a:t>Paciente que por su patología o acceso a la unidad imposibiliten su manejo ambulatorio. </a:t>
          </a:r>
          <a:endParaRPr lang="es-ES" dirty="0"/>
        </a:p>
      </dgm:t>
    </dgm:pt>
    <dgm:pt modelId="{79D56BEE-A62A-4C40-9B0D-5182056EBC9C}" type="parTrans" cxnId="{6F077843-44DD-4F5E-A13C-DB307E7951E4}">
      <dgm:prSet/>
      <dgm:spPr/>
      <dgm:t>
        <a:bodyPr/>
        <a:lstStyle/>
        <a:p>
          <a:endParaRPr lang="es-ES"/>
        </a:p>
      </dgm:t>
    </dgm:pt>
    <dgm:pt modelId="{A4279C77-A983-497F-A005-4688069F5A4A}" type="sibTrans" cxnId="{6F077843-44DD-4F5E-A13C-DB307E7951E4}">
      <dgm:prSet/>
      <dgm:spPr/>
      <dgm:t>
        <a:bodyPr/>
        <a:lstStyle/>
        <a:p>
          <a:endParaRPr lang="es-ES"/>
        </a:p>
      </dgm:t>
    </dgm:pt>
    <dgm:pt modelId="{06978CF7-351C-44DC-83D9-3C3B0F5CFC2C}">
      <dgm:prSet/>
      <dgm:spPr/>
      <dgm:t>
        <a:bodyPr/>
        <a:lstStyle/>
        <a:p>
          <a:r>
            <a:rPr lang="es-ES" dirty="0" smtClean="0"/>
            <a:t>Falta de familiar  o cuidador primario que asegure la continuidad del tratamiento ambulatorio. </a:t>
          </a:r>
          <a:endParaRPr lang="es-ES" dirty="0"/>
        </a:p>
      </dgm:t>
    </dgm:pt>
    <dgm:pt modelId="{DAFD5D7B-2D8A-4650-9ED5-4348CE825A9B}" type="parTrans" cxnId="{FF1BC78E-A5A3-4D9D-9BFE-6ADFE7477187}">
      <dgm:prSet/>
      <dgm:spPr/>
      <dgm:t>
        <a:bodyPr/>
        <a:lstStyle/>
        <a:p>
          <a:endParaRPr lang="es-ES"/>
        </a:p>
      </dgm:t>
    </dgm:pt>
    <dgm:pt modelId="{0F982B66-1064-4005-9C30-644947D80F31}" type="sibTrans" cxnId="{FF1BC78E-A5A3-4D9D-9BFE-6ADFE7477187}">
      <dgm:prSet/>
      <dgm:spPr/>
      <dgm:t>
        <a:bodyPr/>
        <a:lstStyle/>
        <a:p>
          <a:endParaRPr lang="es-ES"/>
        </a:p>
      </dgm:t>
    </dgm:pt>
    <dgm:pt modelId="{FDD8CFB1-0775-4E19-BCFD-884E8AB10D79}" type="pres">
      <dgm:prSet presAssocID="{AECA85CC-3BD9-4A96-AC03-D3A32C01D4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D751DD1F-2131-4964-B4BC-ED51F8D49AE1}" type="pres">
      <dgm:prSet presAssocID="{AECA85CC-3BD9-4A96-AC03-D3A32C01D42E}" presName="Name1" presStyleCnt="0"/>
      <dgm:spPr/>
    </dgm:pt>
    <dgm:pt modelId="{33DCB9E8-6D9E-43D6-851D-5DE92D93C446}" type="pres">
      <dgm:prSet presAssocID="{AECA85CC-3BD9-4A96-AC03-D3A32C01D42E}" presName="cycle" presStyleCnt="0"/>
      <dgm:spPr/>
    </dgm:pt>
    <dgm:pt modelId="{D2A386DF-7FD8-47C8-A5F5-8EF592073B15}" type="pres">
      <dgm:prSet presAssocID="{AECA85CC-3BD9-4A96-AC03-D3A32C01D42E}" presName="srcNode" presStyleLbl="node1" presStyleIdx="0" presStyleCnt="3"/>
      <dgm:spPr/>
    </dgm:pt>
    <dgm:pt modelId="{508DF9D8-4C78-4CA3-AAB0-590F30DAF471}" type="pres">
      <dgm:prSet presAssocID="{AECA85CC-3BD9-4A96-AC03-D3A32C01D42E}" presName="conn" presStyleLbl="parChTrans1D2" presStyleIdx="0" presStyleCnt="1"/>
      <dgm:spPr/>
      <dgm:t>
        <a:bodyPr/>
        <a:lstStyle/>
        <a:p>
          <a:endParaRPr lang="es-MX"/>
        </a:p>
      </dgm:t>
    </dgm:pt>
    <dgm:pt modelId="{4F062172-5146-40E5-85A3-D522E52900CA}" type="pres">
      <dgm:prSet presAssocID="{AECA85CC-3BD9-4A96-AC03-D3A32C01D42E}" presName="extraNode" presStyleLbl="node1" presStyleIdx="0" presStyleCnt="3"/>
      <dgm:spPr/>
    </dgm:pt>
    <dgm:pt modelId="{5C47A499-DAEE-4766-B4F9-67DE682D8BF6}" type="pres">
      <dgm:prSet presAssocID="{AECA85CC-3BD9-4A96-AC03-D3A32C01D42E}" presName="dstNode" presStyleLbl="node1" presStyleIdx="0" presStyleCnt="3"/>
      <dgm:spPr/>
    </dgm:pt>
    <dgm:pt modelId="{7CDCA6CA-4A4B-4F52-A082-F52349A39A9A}" type="pres">
      <dgm:prSet presAssocID="{4E586730-916F-413E-9C3C-7D436E81714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E6ED8A-D36B-4333-A9D3-C01ACE66DD5E}" type="pres">
      <dgm:prSet presAssocID="{4E586730-916F-413E-9C3C-7D436E817146}" presName="accent_1" presStyleCnt="0"/>
      <dgm:spPr/>
    </dgm:pt>
    <dgm:pt modelId="{CD69740A-FBB4-4F8C-A342-CAE189AB0C8E}" type="pres">
      <dgm:prSet presAssocID="{4E586730-916F-413E-9C3C-7D436E817146}" presName="accentRepeatNode" presStyleLbl="solidFgAcc1" presStyleIdx="0" presStyleCnt="3"/>
      <dgm:spPr/>
    </dgm:pt>
    <dgm:pt modelId="{6BA07310-2481-47D6-BF65-AA65AA30EA71}" type="pres">
      <dgm:prSet presAssocID="{EB2AB48B-9019-4D59-8A3C-7E9A06C0660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DE6D69-298F-4FEA-B1CB-72BA0D6B5C1A}" type="pres">
      <dgm:prSet presAssocID="{EB2AB48B-9019-4D59-8A3C-7E9A06C0660D}" presName="accent_2" presStyleCnt="0"/>
      <dgm:spPr/>
    </dgm:pt>
    <dgm:pt modelId="{F6A2E40F-5483-4BC4-B4E9-735E86CC4828}" type="pres">
      <dgm:prSet presAssocID="{EB2AB48B-9019-4D59-8A3C-7E9A06C0660D}" presName="accentRepeatNode" presStyleLbl="solidFgAcc1" presStyleIdx="1" presStyleCnt="3"/>
      <dgm:spPr/>
    </dgm:pt>
    <dgm:pt modelId="{DD3B81A3-F709-480C-87CD-536C8EAD0E8D}" type="pres">
      <dgm:prSet presAssocID="{06978CF7-351C-44DC-83D9-3C3B0F5CFC2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EABEBC-F036-4C07-B2AE-5004D36CB47B}" type="pres">
      <dgm:prSet presAssocID="{06978CF7-351C-44DC-83D9-3C3B0F5CFC2C}" presName="accent_3" presStyleCnt="0"/>
      <dgm:spPr/>
    </dgm:pt>
    <dgm:pt modelId="{5BB06857-436B-4DD8-A9CB-CB50E1FCF074}" type="pres">
      <dgm:prSet presAssocID="{06978CF7-351C-44DC-83D9-3C3B0F5CFC2C}" presName="accentRepeatNode" presStyleLbl="solidFgAcc1" presStyleIdx="2" presStyleCnt="3"/>
      <dgm:spPr/>
    </dgm:pt>
  </dgm:ptLst>
  <dgm:cxnLst>
    <dgm:cxn modelId="{FF1BC78E-A5A3-4D9D-9BFE-6ADFE7477187}" srcId="{AECA85CC-3BD9-4A96-AC03-D3A32C01D42E}" destId="{06978CF7-351C-44DC-83D9-3C3B0F5CFC2C}" srcOrd="2" destOrd="0" parTransId="{DAFD5D7B-2D8A-4650-9ED5-4348CE825A9B}" sibTransId="{0F982B66-1064-4005-9C30-644947D80F31}"/>
    <dgm:cxn modelId="{65CA7D2F-08B1-4CE8-B2F1-B8A0CEEEDFD7}" type="presOf" srcId="{1771EEBD-67CC-42E4-9523-97EE75812BEB}" destId="{508DF9D8-4C78-4CA3-AAB0-590F30DAF471}" srcOrd="0" destOrd="0" presId="urn:microsoft.com/office/officeart/2008/layout/VerticalCurvedList"/>
    <dgm:cxn modelId="{8BC072A4-5DD4-49FA-8AC6-2745836CC3DB}" srcId="{AECA85CC-3BD9-4A96-AC03-D3A32C01D42E}" destId="{4E586730-916F-413E-9C3C-7D436E817146}" srcOrd="0" destOrd="0" parTransId="{0F8E69F7-3FEC-4B84-9FC9-46346B11D3F6}" sibTransId="{1771EEBD-67CC-42E4-9523-97EE75812BEB}"/>
    <dgm:cxn modelId="{FA218E21-091E-4FAB-9A8A-7A8973E4E70A}" type="presOf" srcId="{AECA85CC-3BD9-4A96-AC03-D3A32C01D42E}" destId="{FDD8CFB1-0775-4E19-BCFD-884E8AB10D79}" srcOrd="0" destOrd="0" presId="urn:microsoft.com/office/officeart/2008/layout/VerticalCurvedList"/>
    <dgm:cxn modelId="{4F5825AC-FE3E-4392-9C50-0B21DCB8D4D8}" type="presOf" srcId="{06978CF7-351C-44DC-83D9-3C3B0F5CFC2C}" destId="{DD3B81A3-F709-480C-87CD-536C8EAD0E8D}" srcOrd="0" destOrd="0" presId="urn:microsoft.com/office/officeart/2008/layout/VerticalCurvedList"/>
    <dgm:cxn modelId="{ABFBD791-A9C7-4DFA-B12C-C32B981FF196}" type="presOf" srcId="{4E586730-916F-413E-9C3C-7D436E817146}" destId="{7CDCA6CA-4A4B-4F52-A082-F52349A39A9A}" srcOrd="0" destOrd="0" presId="urn:microsoft.com/office/officeart/2008/layout/VerticalCurvedList"/>
    <dgm:cxn modelId="{A21ABB0F-D168-49B6-BD1B-1C25EF76901C}" type="presOf" srcId="{EB2AB48B-9019-4D59-8A3C-7E9A06C0660D}" destId="{6BA07310-2481-47D6-BF65-AA65AA30EA71}" srcOrd="0" destOrd="0" presId="urn:microsoft.com/office/officeart/2008/layout/VerticalCurvedList"/>
    <dgm:cxn modelId="{6F077843-44DD-4F5E-A13C-DB307E7951E4}" srcId="{AECA85CC-3BD9-4A96-AC03-D3A32C01D42E}" destId="{EB2AB48B-9019-4D59-8A3C-7E9A06C0660D}" srcOrd="1" destOrd="0" parTransId="{79D56BEE-A62A-4C40-9B0D-5182056EBC9C}" sibTransId="{A4279C77-A983-497F-A005-4688069F5A4A}"/>
    <dgm:cxn modelId="{1E44F870-4EED-42C6-BF6A-A1C4811CC7BA}" type="presParOf" srcId="{FDD8CFB1-0775-4E19-BCFD-884E8AB10D79}" destId="{D751DD1F-2131-4964-B4BC-ED51F8D49AE1}" srcOrd="0" destOrd="0" presId="urn:microsoft.com/office/officeart/2008/layout/VerticalCurvedList"/>
    <dgm:cxn modelId="{4C7B4423-C876-4767-8198-C749643C038A}" type="presParOf" srcId="{D751DD1F-2131-4964-B4BC-ED51F8D49AE1}" destId="{33DCB9E8-6D9E-43D6-851D-5DE92D93C446}" srcOrd="0" destOrd="0" presId="urn:microsoft.com/office/officeart/2008/layout/VerticalCurvedList"/>
    <dgm:cxn modelId="{9C374BD9-ED41-42C9-800E-AD7CCF6F2D38}" type="presParOf" srcId="{33DCB9E8-6D9E-43D6-851D-5DE92D93C446}" destId="{D2A386DF-7FD8-47C8-A5F5-8EF592073B15}" srcOrd="0" destOrd="0" presId="urn:microsoft.com/office/officeart/2008/layout/VerticalCurvedList"/>
    <dgm:cxn modelId="{58FC5B8D-3F7C-4798-AFD3-746C0D5AB1FA}" type="presParOf" srcId="{33DCB9E8-6D9E-43D6-851D-5DE92D93C446}" destId="{508DF9D8-4C78-4CA3-AAB0-590F30DAF471}" srcOrd="1" destOrd="0" presId="urn:microsoft.com/office/officeart/2008/layout/VerticalCurvedList"/>
    <dgm:cxn modelId="{10794AEE-5CD3-44F0-B08E-05BE73387D6B}" type="presParOf" srcId="{33DCB9E8-6D9E-43D6-851D-5DE92D93C446}" destId="{4F062172-5146-40E5-85A3-D522E52900CA}" srcOrd="2" destOrd="0" presId="urn:microsoft.com/office/officeart/2008/layout/VerticalCurvedList"/>
    <dgm:cxn modelId="{1FB8CAC6-9097-4F41-A6DD-15F846DEB647}" type="presParOf" srcId="{33DCB9E8-6D9E-43D6-851D-5DE92D93C446}" destId="{5C47A499-DAEE-4766-B4F9-67DE682D8BF6}" srcOrd="3" destOrd="0" presId="urn:microsoft.com/office/officeart/2008/layout/VerticalCurvedList"/>
    <dgm:cxn modelId="{7E98F82D-613F-4C24-B07E-9611AB5E126F}" type="presParOf" srcId="{D751DD1F-2131-4964-B4BC-ED51F8D49AE1}" destId="{7CDCA6CA-4A4B-4F52-A082-F52349A39A9A}" srcOrd="1" destOrd="0" presId="urn:microsoft.com/office/officeart/2008/layout/VerticalCurvedList"/>
    <dgm:cxn modelId="{DB4E07D3-DE98-4F3C-9ED0-5A55EA707367}" type="presParOf" srcId="{D751DD1F-2131-4964-B4BC-ED51F8D49AE1}" destId="{D1E6ED8A-D36B-4333-A9D3-C01ACE66DD5E}" srcOrd="2" destOrd="0" presId="urn:microsoft.com/office/officeart/2008/layout/VerticalCurvedList"/>
    <dgm:cxn modelId="{813BB518-5C64-4BFC-A07C-682FDFB12274}" type="presParOf" srcId="{D1E6ED8A-D36B-4333-A9D3-C01ACE66DD5E}" destId="{CD69740A-FBB4-4F8C-A342-CAE189AB0C8E}" srcOrd="0" destOrd="0" presId="urn:microsoft.com/office/officeart/2008/layout/VerticalCurvedList"/>
    <dgm:cxn modelId="{020FD0FC-01E9-4C36-8349-825778D61732}" type="presParOf" srcId="{D751DD1F-2131-4964-B4BC-ED51F8D49AE1}" destId="{6BA07310-2481-47D6-BF65-AA65AA30EA71}" srcOrd="3" destOrd="0" presId="urn:microsoft.com/office/officeart/2008/layout/VerticalCurvedList"/>
    <dgm:cxn modelId="{48F38A3D-B5DF-4696-A2EF-D26BDE34CE90}" type="presParOf" srcId="{D751DD1F-2131-4964-B4BC-ED51F8D49AE1}" destId="{91DE6D69-298F-4FEA-B1CB-72BA0D6B5C1A}" srcOrd="4" destOrd="0" presId="urn:microsoft.com/office/officeart/2008/layout/VerticalCurvedList"/>
    <dgm:cxn modelId="{01DA3473-F45B-4094-971C-5D8DAAA45B5E}" type="presParOf" srcId="{91DE6D69-298F-4FEA-B1CB-72BA0D6B5C1A}" destId="{F6A2E40F-5483-4BC4-B4E9-735E86CC4828}" srcOrd="0" destOrd="0" presId="urn:microsoft.com/office/officeart/2008/layout/VerticalCurvedList"/>
    <dgm:cxn modelId="{157B684D-48FE-49E0-A50A-BFAD857C62F8}" type="presParOf" srcId="{D751DD1F-2131-4964-B4BC-ED51F8D49AE1}" destId="{DD3B81A3-F709-480C-87CD-536C8EAD0E8D}" srcOrd="5" destOrd="0" presId="urn:microsoft.com/office/officeart/2008/layout/VerticalCurvedList"/>
    <dgm:cxn modelId="{1C64EFDA-EE3A-461E-A55D-CC2C0EFAC009}" type="presParOf" srcId="{D751DD1F-2131-4964-B4BC-ED51F8D49AE1}" destId="{E3EABEBC-F036-4C07-B2AE-5004D36CB47B}" srcOrd="6" destOrd="0" presId="urn:microsoft.com/office/officeart/2008/layout/VerticalCurvedList"/>
    <dgm:cxn modelId="{91F84305-191C-4D6F-B208-8FF484FAB614}" type="presParOf" srcId="{E3EABEBC-F036-4C07-B2AE-5004D36CB47B}" destId="{5BB06857-436B-4DD8-A9CB-CB50E1FCF07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7C5636-E67F-421B-8CB4-52C04F02F8B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9DDECE8-ACE5-4A09-966F-007194EF769B}">
      <dgm:prSet phldrT="[Texto]"/>
      <dgm:spPr/>
      <dgm:t>
        <a:bodyPr/>
        <a:lstStyle/>
        <a:p>
          <a:r>
            <a:rPr lang="es-ES" dirty="0" smtClean="0"/>
            <a:t>No Cumple</a:t>
          </a:r>
          <a:endParaRPr lang="es-ES" dirty="0"/>
        </a:p>
      </dgm:t>
    </dgm:pt>
    <dgm:pt modelId="{370F32C4-0E12-4B9F-88A0-47FFEB63D3FC}" type="parTrans" cxnId="{02D6DC7B-E095-4A07-B9DB-9F5626DDFD60}">
      <dgm:prSet/>
      <dgm:spPr/>
      <dgm:t>
        <a:bodyPr/>
        <a:lstStyle/>
        <a:p>
          <a:endParaRPr lang="es-ES"/>
        </a:p>
      </dgm:t>
    </dgm:pt>
    <dgm:pt modelId="{27818245-CFFE-4CAC-8DE8-41E6232EA5EC}" type="sibTrans" cxnId="{02D6DC7B-E095-4A07-B9DB-9F5626DDFD60}">
      <dgm:prSet/>
      <dgm:spPr/>
      <dgm:t>
        <a:bodyPr/>
        <a:lstStyle/>
        <a:p>
          <a:endParaRPr lang="es-ES"/>
        </a:p>
      </dgm:t>
    </dgm:pt>
    <dgm:pt modelId="{5D87202E-1658-4AC1-BBE2-8A4B25FB86EF}">
      <dgm:prSet phldrT="[Texto]" custT="1"/>
      <dgm:spPr/>
      <dgm:t>
        <a:bodyPr/>
        <a:lstStyle/>
        <a:p>
          <a:r>
            <a:rPr lang="es-ES" sz="3200" dirty="0" smtClean="0"/>
            <a:t>Se considera otro servicio al cual enviar al paciente. </a:t>
          </a:r>
          <a:endParaRPr lang="es-ES" sz="3200" dirty="0"/>
        </a:p>
      </dgm:t>
    </dgm:pt>
    <dgm:pt modelId="{A5C5777C-CB8B-4BE1-AFF7-F6AB48E372CE}" type="parTrans" cxnId="{A235FF76-2DCD-42F5-837F-F479DFC850A6}">
      <dgm:prSet/>
      <dgm:spPr/>
      <dgm:t>
        <a:bodyPr/>
        <a:lstStyle/>
        <a:p>
          <a:endParaRPr lang="es-ES"/>
        </a:p>
      </dgm:t>
    </dgm:pt>
    <dgm:pt modelId="{0CADD3AD-99E5-4273-999D-F77B989997EB}" type="sibTrans" cxnId="{A235FF76-2DCD-42F5-837F-F479DFC850A6}">
      <dgm:prSet/>
      <dgm:spPr/>
      <dgm:t>
        <a:bodyPr/>
        <a:lstStyle/>
        <a:p>
          <a:endParaRPr lang="es-ES"/>
        </a:p>
      </dgm:t>
    </dgm:pt>
    <dgm:pt modelId="{A668BCBE-A01A-476C-A4DB-3FAD9B312728}">
      <dgm:prSet phldrT="[Texto]"/>
      <dgm:spPr/>
      <dgm:t>
        <a:bodyPr/>
        <a:lstStyle/>
        <a:p>
          <a:r>
            <a:rPr lang="es-ES" dirty="0" smtClean="0"/>
            <a:t>Si cumple</a:t>
          </a:r>
          <a:endParaRPr lang="es-ES" dirty="0"/>
        </a:p>
      </dgm:t>
    </dgm:pt>
    <dgm:pt modelId="{FCB19CE9-DB8C-4796-9D3B-7D9F8923A947}" type="parTrans" cxnId="{7427EA92-B4EC-49A5-B2B4-18723762CE69}">
      <dgm:prSet/>
      <dgm:spPr/>
      <dgm:t>
        <a:bodyPr/>
        <a:lstStyle/>
        <a:p>
          <a:endParaRPr lang="es-ES"/>
        </a:p>
      </dgm:t>
    </dgm:pt>
    <dgm:pt modelId="{1CE040F4-FDC6-458F-8D01-60D4F162594F}" type="sibTrans" cxnId="{7427EA92-B4EC-49A5-B2B4-18723762CE69}">
      <dgm:prSet/>
      <dgm:spPr/>
      <dgm:t>
        <a:bodyPr/>
        <a:lstStyle/>
        <a:p>
          <a:endParaRPr lang="es-ES"/>
        </a:p>
      </dgm:t>
    </dgm:pt>
    <dgm:pt modelId="{CC8DF149-2663-4334-B379-1E3C227E45DC}">
      <dgm:prSet phldrT="[Texto]" custT="1"/>
      <dgm:spPr/>
      <dgm:t>
        <a:bodyPr/>
        <a:lstStyle/>
        <a:p>
          <a:r>
            <a:rPr lang="es-MX" sz="1400" b="0" dirty="0" smtClean="0"/>
            <a:t>Elabora el formato </a:t>
          </a:r>
          <a:r>
            <a:rPr lang="es-MX" sz="1400" b="1" dirty="0" smtClean="0"/>
            <a:t>“Solicitud de servicios”, clave</a:t>
          </a:r>
          <a:endParaRPr lang="es-ES" sz="1400" b="1" dirty="0" smtClean="0"/>
        </a:p>
        <a:p>
          <a:r>
            <a:rPr lang="es-MX" sz="1400" b="1" dirty="0" smtClean="0"/>
            <a:t>4-30-200, del Procedimiento para la atención</a:t>
          </a:r>
          <a:endParaRPr lang="es-ES" sz="1400" b="1" dirty="0" smtClean="0"/>
        </a:p>
        <a:p>
          <a:r>
            <a:rPr lang="es-MX" sz="1400" b="1" dirty="0" smtClean="0"/>
            <a:t>médica del paciente en el servicio de urgencias en</a:t>
          </a:r>
          <a:endParaRPr lang="es-ES" sz="1400" b="1" dirty="0" smtClean="0"/>
        </a:p>
        <a:p>
          <a:r>
            <a:rPr lang="es-ES" sz="1400" b="1" dirty="0" smtClean="0"/>
            <a:t>las Unidades Médicas Hospitalarias de Segundo</a:t>
          </a:r>
        </a:p>
        <a:p>
          <a:r>
            <a:rPr lang="es-MX" sz="1400" b="1" dirty="0" smtClean="0"/>
            <a:t>Nivel de Atención, clave 2660-003-045, para</a:t>
          </a:r>
          <a:endParaRPr lang="es-ES" sz="1400" b="1" dirty="0" smtClean="0"/>
        </a:p>
        <a:p>
          <a:r>
            <a:rPr lang="es-ES" sz="1400" b="1" dirty="0" smtClean="0"/>
            <a:t>envío a la UTAI</a:t>
          </a:r>
          <a:endParaRPr lang="es-ES" sz="1400" b="1" dirty="0"/>
        </a:p>
      </dgm:t>
    </dgm:pt>
    <dgm:pt modelId="{19ABB6D2-75A5-4DF8-B24C-72D022A987DB}" type="parTrans" cxnId="{E5AA7E36-3C17-4100-9DF5-9EBBBD32436E}">
      <dgm:prSet/>
      <dgm:spPr/>
      <dgm:t>
        <a:bodyPr/>
        <a:lstStyle/>
        <a:p>
          <a:endParaRPr lang="es-ES"/>
        </a:p>
      </dgm:t>
    </dgm:pt>
    <dgm:pt modelId="{75248582-5DF9-40A0-9FFE-5FBD9D7CA06A}" type="sibTrans" cxnId="{E5AA7E36-3C17-4100-9DF5-9EBBBD32436E}">
      <dgm:prSet/>
      <dgm:spPr/>
      <dgm:t>
        <a:bodyPr/>
        <a:lstStyle/>
        <a:p>
          <a:endParaRPr lang="es-ES"/>
        </a:p>
      </dgm:t>
    </dgm:pt>
    <dgm:pt modelId="{C9617668-4D2C-454F-9505-079A7F164305}" type="pres">
      <dgm:prSet presAssocID="{E77C5636-E67F-421B-8CB4-52C04F02F8B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F783A99D-3163-45D5-A305-7A6215FEA51A}" type="pres">
      <dgm:prSet presAssocID="{29DDECE8-ACE5-4A09-966F-007194EF769B}" presName="root" presStyleCnt="0"/>
      <dgm:spPr/>
    </dgm:pt>
    <dgm:pt modelId="{EED6BEB1-2D2F-449D-948A-4A0DEFD9F932}" type="pres">
      <dgm:prSet presAssocID="{29DDECE8-ACE5-4A09-966F-007194EF769B}" presName="rootComposite" presStyleCnt="0"/>
      <dgm:spPr/>
    </dgm:pt>
    <dgm:pt modelId="{D0623500-2BC3-47FC-9EA7-4CEAD368FCF2}" type="pres">
      <dgm:prSet presAssocID="{29DDECE8-ACE5-4A09-966F-007194EF769B}" presName="rootText" presStyleLbl="node1" presStyleIdx="0" presStyleCnt="2"/>
      <dgm:spPr/>
      <dgm:t>
        <a:bodyPr/>
        <a:lstStyle/>
        <a:p>
          <a:endParaRPr lang="es-MX"/>
        </a:p>
      </dgm:t>
    </dgm:pt>
    <dgm:pt modelId="{8C055CE2-6789-445B-86A0-36D38A4F2D60}" type="pres">
      <dgm:prSet presAssocID="{29DDECE8-ACE5-4A09-966F-007194EF769B}" presName="rootConnector" presStyleLbl="node1" presStyleIdx="0" presStyleCnt="2"/>
      <dgm:spPr/>
      <dgm:t>
        <a:bodyPr/>
        <a:lstStyle/>
        <a:p>
          <a:endParaRPr lang="es-MX"/>
        </a:p>
      </dgm:t>
    </dgm:pt>
    <dgm:pt modelId="{3B9E88A4-AEE7-4610-9869-A8F242B81D0F}" type="pres">
      <dgm:prSet presAssocID="{29DDECE8-ACE5-4A09-966F-007194EF769B}" presName="childShape" presStyleCnt="0"/>
      <dgm:spPr/>
    </dgm:pt>
    <dgm:pt modelId="{1BEB7B3A-67A1-4FE3-93A3-6E14B7CA971B}" type="pres">
      <dgm:prSet presAssocID="{A5C5777C-CB8B-4BE1-AFF7-F6AB48E372CE}" presName="Name13" presStyleLbl="parChTrans1D2" presStyleIdx="0" presStyleCnt="2"/>
      <dgm:spPr/>
      <dgm:t>
        <a:bodyPr/>
        <a:lstStyle/>
        <a:p>
          <a:endParaRPr lang="es-MX"/>
        </a:p>
      </dgm:t>
    </dgm:pt>
    <dgm:pt modelId="{FA15DA72-1640-407B-9679-9D9ED0F8D8EF}" type="pres">
      <dgm:prSet presAssocID="{5D87202E-1658-4AC1-BBE2-8A4B25FB86EF}" presName="childText" presStyleLbl="bgAcc1" presStyleIdx="0" presStyleCnt="2" custScaleY="13853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A58CE9-31E6-453E-9083-A6DAAD116BB5}" type="pres">
      <dgm:prSet presAssocID="{A668BCBE-A01A-476C-A4DB-3FAD9B312728}" presName="root" presStyleCnt="0"/>
      <dgm:spPr/>
    </dgm:pt>
    <dgm:pt modelId="{9A0F6F8D-811C-4BD9-9CE6-CFC23C00DBAE}" type="pres">
      <dgm:prSet presAssocID="{A668BCBE-A01A-476C-A4DB-3FAD9B312728}" presName="rootComposite" presStyleCnt="0"/>
      <dgm:spPr/>
    </dgm:pt>
    <dgm:pt modelId="{960CA84E-7579-4454-8A97-609EFD4B01E3}" type="pres">
      <dgm:prSet presAssocID="{A668BCBE-A01A-476C-A4DB-3FAD9B312728}" presName="rootText" presStyleLbl="node1" presStyleIdx="1" presStyleCnt="2"/>
      <dgm:spPr/>
      <dgm:t>
        <a:bodyPr/>
        <a:lstStyle/>
        <a:p>
          <a:endParaRPr lang="es-ES"/>
        </a:p>
      </dgm:t>
    </dgm:pt>
    <dgm:pt modelId="{ACF15CE4-F029-4F25-BF18-EF6A79D2B185}" type="pres">
      <dgm:prSet presAssocID="{A668BCBE-A01A-476C-A4DB-3FAD9B312728}" presName="rootConnector" presStyleLbl="node1" presStyleIdx="1" presStyleCnt="2"/>
      <dgm:spPr/>
      <dgm:t>
        <a:bodyPr/>
        <a:lstStyle/>
        <a:p>
          <a:endParaRPr lang="es-MX"/>
        </a:p>
      </dgm:t>
    </dgm:pt>
    <dgm:pt modelId="{C45AA45B-A0AF-424D-9229-B046ADAABEBA}" type="pres">
      <dgm:prSet presAssocID="{A668BCBE-A01A-476C-A4DB-3FAD9B312728}" presName="childShape" presStyleCnt="0"/>
      <dgm:spPr/>
    </dgm:pt>
    <dgm:pt modelId="{F2D191C6-DF26-423D-A0B2-E6045C1F89A7}" type="pres">
      <dgm:prSet presAssocID="{19ABB6D2-75A5-4DF8-B24C-72D022A987DB}" presName="Name13" presStyleLbl="parChTrans1D2" presStyleIdx="1" presStyleCnt="2"/>
      <dgm:spPr/>
      <dgm:t>
        <a:bodyPr/>
        <a:lstStyle/>
        <a:p>
          <a:endParaRPr lang="es-MX"/>
        </a:p>
      </dgm:t>
    </dgm:pt>
    <dgm:pt modelId="{5C110FD7-CC48-4C9E-8844-ADB6F5D7D033}" type="pres">
      <dgm:prSet presAssocID="{CC8DF149-2663-4334-B379-1E3C227E45DC}" presName="childText" presStyleLbl="bgAcc1" presStyleIdx="1" presStyleCnt="2" custScaleX="153974" custScaleY="1404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5D1660B-BE2F-42BE-8495-BF7F21EBEC3B}" type="presOf" srcId="{19ABB6D2-75A5-4DF8-B24C-72D022A987DB}" destId="{F2D191C6-DF26-423D-A0B2-E6045C1F89A7}" srcOrd="0" destOrd="0" presId="urn:microsoft.com/office/officeart/2005/8/layout/hierarchy3"/>
    <dgm:cxn modelId="{CE3D3A3D-05B7-4885-B2B3-4C95A995B5A0}" type="presOf" srcId="{A668BCBE-A01A-476C-A4DB-3FAD9B312728}" destId="{ACF15CE4-F029-4F25-BF18-EF6A79D2B185}" srcOrd="1" destOrd="0" presId="urn:microsoft.com/office/officeart/2005/8/layout/hierarchy3"/>
    <dgm:cxn modelId="{02D6DC7B-E095-4A07-B9DB-9F5626DDFD60}" srcId="{E77C5636-E67F-421B-8CB4-52C04F02F8BC}" destId="{29DDECE8-ACE5-4A09-966F-007194EF769B}" srcOrd="0" destOrd="0" parTransId="{370F32C4-0E12-4B9F-88A0-47FFEB63D3FC}" sibTransId="{27818245-CFFE-4CAC-8DE8-41E6232EA5EC}"/>
    <dgm:cxn modelId="{300BEC2D-CC85-49BE-A165-3901350F0B61}" type="presOf" srcId="{A668BCBE-A01A-476C-A4DB-3FAD9B312728}" destId="{960CA84E-7579-4454-8A97-609EFD4B01E3}" srcOrd="0" destOrd="0" presId="urn:microsoft.com/office/officeart/2005/8/layout/hierarchy3"/>
    <dgm:cxn modelId="{2185035E-CB18-4925-9276-11A782994192}" type="presOf" srcId="{29DDECE8-ACE5-4A09-966F-007194EF769B}" destId="{D0623500-2BC3-47FC-9EA7-4CEAD368FCF2}" srcOrd="0" destOrd="0" presId="urn:microsoft.com/office/officeart/2005/8/layout/hierarchy3"/>
    <dgm:cxn modelId="{147015F9-77F7-449A-9216-07092B6698A8}" type="presOf" srcId="{E77C5636-E67F-421B-8CB4-52C04F02F8BC}" destId="{C9617668-4D2C-454F-9505-079A7F164305}" srcOrd="0" destOrd="0" presId="urn:microsoft.com/office/officeart/2005/8/layout/hierarchy3"/>
    <dgm:cxn modelId="{7427EA92-B4EC-49A5-B2B4-18723762CE69}" srcId="{E77C5636-E67F-421B-8CB4-52C04F02F8BC}" destId="{A668BCBE-A01A-476C-A4DB-3FAD9B312728}" srcOrd="1" destOrd="0" parTransId="{FCB19CE9-DB8C-4796-9D3B-7D9F8923A947}" sibTransId="{1CE040F4-FDC6-458F-8D01-60D4F162594F}"/>
    <dgm:cxn modelId="{E5AA7E36-3C17-4100-9DF5-9EBBBD32436E}" srcId="{A668BCBE-A01A-476C-A4DB-3FAD9B312728}" destId="{CC8DF149-2663-4334-B379-1E3C227E45DC}" srcOrd="0" destOrd="0" parTransId="{19ABB6D2-75A5-4DF8-B24C-72D022A987DB}" sibTransId="{75248582-5DF9-40A0-9FFE-5FBD9D7CA06A}"/>
    <dgm:cxn modelId="{5ECB13DC-F41B-41E8-BA4F-F6A67B376B0F}" type="presOf" srcId="{29DDECE8-ACE5-4A09-966F-007194EF769B}" destId="{8C055CE2-6789-445B-86A0-36D38A4F2D60}" srcOrd="1" destOrd="0" presId="urn:microsoft.com/office/officeart/2005/8/layout/hierarchy3"/>
    <dgm:cxn modelId="{8B3498A1-3EB8-4D6A-8346-E07D845A3019}" type="presOf" srcId="{A5C5777C-CB8B-4BE1-AFF7-F6AB48E372CE}" destId="{1BEB7B3A-67A1-4FE3-93A3-6E14B7CA971B}" srcOrd="0" destOrd="0" presId="urn:microsoft.com/office/officeart/2005/8/layout/hierarchy3"/>
    <dgm:cxn modelId="{A235FF76-2DCD-42F5-837F-F479DFC850A6}" srcId="{29DDECE8-ACE5-4A09-966F-007194EF769B}" destId="{5D87202E-1658-4AC1-BBE2-8A4B25FB86EF}" srcOrd="0" destOrd="0" parTransId="{A5C5777C-CB8B-4BE1-AFF7-F6AB48E372CE}" sibTransId="{0CADD3AD-99E5-4273-999D-F77B989997EB}"/>
    <dgm:cxn modelId="{91CDC981-DD97-49B3-8514-21E9F0540BA3}" type="presOf" srcId="{5D87202E-1658-4AC1-BBE2-8A4B25FB86EF}" destId="{FA15DA72-1640-407B-9679-9D9ED0F8D8EF}" srcOrd="0" destOrd="0" presId="urn:microsoft.com/office/officeart/2005/8/layout/hierarchy3"/>
    <dgm:cxn modelId="{D34F70DA-F5F8-4117-91AB-193C65E5C40E}" type="presOf" srcId="{CC8DF149-2663-4334-B379-1E3C227E45DC}" destId="{5C110FD7-CC48-4C9E-8844-ADB6F5D7D033}" srcOrd="0" destOrd="0" presId="urn:microsoft.com/office/officeart/2005/8/layout/hierarchy3"/>
    <dgm:cxn modelId="{BE27B07C-58AF-4CE7-B3B1-A31D897EC968}" type="presParOf" srcId="{C9617668-4D2C-454F-9505-079A7F164305}" destId="{F783A99D-3163-45D5-A305-7A6215FEA51A}" srcOrd="0" destOrd="0" presId="urn:microsoft.com/office/officeart/2005/8/layout/hierarchy3"/>
    <dgm:cxn modelId="{71195AC3-C912-4860-BCB4-D8652AF73371}" type="presParOf" srcId="{F783A99D-3163-45D5-A305-7A6215FEA51A}" destId="{EED6BEB1-2D2F-449D-948A-4A0DEFD9F932}" srcOrd="0" destOrd="0" presId="urn:microsoft.com/office/officeart/2005/8/layout/hierarchy3"/>
    <dgm:cxn modelId="{BC082820-AF7B-4F5F-9348-70D786D44BB6}" type="presParOf" srcId="{EED6BEB1-2D2F-449D-948A-4A0DEFD9F932}" destId="{D0623500-2BC3-47FC-9EA7-4CEAD368FCF2}" srcOrd="0" destOrd="0" presId="urn:microsoft.com/office/officeart/2005/8/layout/hierarchy3"/>
    <dgm:cxn modelId="{E3EA7D5E-AFA4-4E95-9287-94746B0A7990}" type="presParOf" srcId="{EED6BEB1-2D2F-449D-948A-4A0DEFD9F932}" destId="{8C055CE2-6789-445B-86A0-36D38A4F2D60}" srcOrd="1" destOrd="0" presId="urn:microsoft.com/office/officeart/2005/8/layout/hierarchy3"/>
    <dgm:cxn modelId="{937D6251-2754-49EB-ADB1-A1418CFD73F2}" type="presParOf" srcId="{F783A99D-3163-45D5-A305-7A6215FEA51A}" destId="{3B9E88A4-AEE7-4610-9869-A8F242B81D0F}" srcOrd="1" destOrd="0" presId="urn:microsoft.com/office/officeart/2005/8/layout/hierarchy3"/>
    <dgm:cxn modelId="{9422666E-6667-4AEC-A105-8E78F9809C40}" type="presParOf" srcId="{3B9E88A4-AEE7-4610-9869-A8F242B81D0F}" destId="{1BEB7B3A-67A1-4FE3-93A3-6E14B7CA971B}" srcOrd="0" destOrd="0" presId="urn:microsoft.com/office/officeart/2005/8/layout/hierarchy3"/>
    <dgm:cxn modelId="{FCB31D63-B35A-4F3B-8DE8-22FA465A68F4}" type="presParOf" srcId="{3B9E88A4-AEE7-4610-9869-A8F242B81D0F}" destId="{FA15DA72-1640-407B-9679-9D9ED0F8D8EF}" srcOrd="1" destOrd="0" presId="urn:microsoft.com/office/officeart/2005/8/layout/hierarchy3"/>
    <dgm:cxn modelId="{7145DBF4-080B-4943-A28F-18E48CA95660}" type="presParOf" srcId="{C9617668-4D2C-454F-9505-079A7F164305}" destId="{05A58CE9-31E6-453E-9083-A6DAAD116BB5}" srcOrd="1" destOrd="0" presId="urn:microsoft.com/office/officeart/2005/8/layout/hierarchy3"/>
    <dgm:cxn modelId="{04E207C9-FD1C-4CBF-A7CA-B8F6707F30AA}" type="presParOf" srcId="{05A58CE9-31E6-453E-9083-A6DAAD116BB5}" destId="{9A0F6F8D-811C-4BD9-9CE6-CFC23C00DBAE}" srcOrd="0" destOrd="0" presId="urn:microsoft.com/office/officeart/2005/8/layout/hierarchy3"/>
    <dgm:cxn modelId="{709ADA3C-7237-4390-B12B-448F5FD502D8}" type="presParOf" srcId="{9A0F6F8D-811C-4BD9-9CE6-CFC23C00DBAE}" destId="{960CA84E-7579-4454-8A97-609EFD4B01E3}" srcOrd="0" destOrd="0" presId="urn:microsoft.com/office/officeart/2005/8/layout/hierarchy3"/>
    <dgm:cxn modelId="{E92F499C-9D54-429E-A806-406BD2F892C0}" type="presParOf" srcId="{9A0F6F8D-811C-4BD9-9CE6-CFC23C00DBAE}" destId="{ACF15CE4-F029-4F25-BF18-EF6A79D2B185}" srcOrd="1" destOrd="0" presId="urn:microsoft.com/office/officeart/2005/8/layout/hierarchy3"/>
    <dgm:cxn modelId="{66B88D0E-6E06-4DE3-97F2-2EF801AB7C8F}" type="presParOf" srcId="{05A58CE9-31E6-453E-9083-A6DAAD116BB5}" destId="{C45AA45B-A0AF-424D-9229-B046ADAABEBA}" srcOrd="1" destOrd="0" presId="urn:microsoft.com/office/officeart/2005/8/layout/hierarchy3"/>
    <dgm:cxn modelId="{D8EE6EA3-B656-43E0-9476-7A2E5D4D2A35}" type="presParOf" srcId="{C45AA45B-A0AF-424D-9229-B046ADAABEBA}" destId="{F2D191C6-DF26-423D-A0B2-E6045C1F89A7}" srcOrd="0" destOrd="0" presId="urn:microsoft.com/office/officeart/2005/8/layout/hierarchy3"/>
    <dgm:cxn modelId="{9153E123-EF1F-4504-95BA-73B08D2EE9AD}" type="presParOf" srcId="{C45AA45B-A0AF-424D-9229-B046ADAABEBA}" destId="{5C110FD7-CC48-4C9E-8844-ADB6F5D7D03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DF9D8-4C78-4CA3-AAB0-590F30DAF471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DCA6CA-4A4B-4F52-A082-F52349A39A9A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La situación clínica del paciente  debe ser estable, con respecto a la patología que requiere la Terapia Intravenosa </a:t>
          </a:r>
          <a:endParaRPr lang="es-ES" sz="2200" kern="1200" dirty="0"/>
        </a:p>
      </dsp:txBody>
      <dsp:txXfrm>
        <a:off x="610504" y="416587"/>
        <a:ext cx="7440913" cy="833607"/>
      </dsp:txXfrm>
    </dsp:sp>
    <dsp:sp modelId="{CD69740A-FBB4-4F8C-A342-CAE189AB0C8E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BA07310-2481-47D6-BF65-AA65AA30EA71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Disponibilidad de un acceso Endovenoso</a:t>
          </a:r>
          <a:endParaRPr lang="es-ES" sz="2200" kern="1200" dirty="0"/>
        </a:p>
      </dsp:txBody>
      <dsp:txXfrm>
        <a:off x="1088431" y="1667215"/>
        <a:ext cx="6962986" cy="833607"/>
      </dsp:txXfrm>
    </dsp:sp>
    <dsp:sp modelId="{F6A2E40F-5483-4BC4-B4E9-735E86CC4828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D3B81A3-F709-480C-87CD-536C8EAD0E8D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Aceptación del programa bajo consentimiento informado.</a:t>
          </a:r>
          <a:endParaRPr lang="es-ES" sz="2200" kern="1200" dirty="0"/>
        </a:p>
      </dsp:txBody>
      <dsp:txXfrm>
        <a:off x="1088431" y="2917843"/>
        <a:ext cx="6962986" cy="833607"/>
      </dsp:txXfrm>
    </dsp:sp>
    <dsp:sp modelId="{5BB06857-436B-4DD8-A9CB-CB50E1FCF074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F9F8024-C749-4F81-8456-BF7F7BD1D5AC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Accesibilidad a la unidad de la terapia endovenosa ambulatoria.</a:t>
          </a:r>
          <a:endParaRPr lang="es-ES" sz="2200" kern="1200" dirty="0"/>
        </a:p>
      </dsp:txBody>
      <dsp:txXfrm>
        <a:off x="610504" y="4168472"/>
        <a:ext cx="7440913" cy="833607"/>
      </dsp:txXfrm>
    </dsp:sp>
    <dsp:sp modelId="{3CD9F065-47E2-4CD0-9023-1CEBFF0AC566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DF9D8-4C78-4CA3-AAB0-590F30DAF471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DCA6CA-4A4B-4F52-A082-F52349A39A9A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Situación inestable del paciente, aunado a otros comórbidos. </a:t>
          </a:r>
          <a:endParaRPr lang="es-ES" sz="2500" kern="1200" dirty="0"/>
        </a:p>
      </dsp:txBody>
      <dsp:txXfrm>
        <a:off x="610504" y="416587"/>
        <a:ext cx="7440913" cy="833607"/>
      </dsp:txXfrm>
    </dsp:sp>
    <dsp:sp modelId="{CD69740A-FBB4-4F8C-A342-CAE189AB0C8E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BA07310-2481-47D6-BF65-AA65AA30EA71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Trastornos seniles o psiquiátricos agudos. </a:t>
          </a:r>
          <a:endParaRPr lang="es-ES" sz="2500" kern="1200" dirty="0"/>
        </a:p>
      </dsp:txBody>
      <dsp:txXfrm>
        <a:off x="1088431" y="1667215"/>
        <a:ext cx="6962986" cy="833607"/>
      </dsp:txXfrm>
    </dsp:sp>
    <dsp:sp modelId="{F6A2E40F-5483-4BC4-B4E9-735E86CC4828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D3B81A3-F709-480C-87CD-536C8EAD0E8D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Pacientes con Ventilación mecánica Asistida, o Complicaciones de la vía </a:t>
          </a:r>
          <a:r>
            <a:rPr lang="es-ES" sz="2500" kern="1200" dirty="0" smtClean="0"/>
            <a:t>aérea</a:t>
          </a:r>
          <a:r>
            <a:rPr lang="es-ES" sz="2500" kern="1200" dirty="0" smtClean="0"/>
            <a:t>. </a:t>
          </a:r>
          <a:endParaRPr lang="es-ES" sz="2500" kern="1200" dirty="0"/>
        </a:p>
      </dsp:txBody>
      <dsp:txXfrm>
        <a:off x="1088431" y="2917843"/>
        <a:ext cx="6962986" cy="833607"/>
      </dsp:txXfrm>
    </dsp:sp>
    <dsp:sp modelId="{5BB06857-436B-4DD8-A9CB-CB50E1FCF074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F9F8024-C749-4F81-8456-BF7F7BD1D5AC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Pacientes que presenten resistencia a la terapia antimicrobiana.</a:t>
          </a:r>
          <a:endParaRPr lang="es-ES" sz="2500" kern="1200" dirty="0"/>
        </a:p>
      </dsp:txBody>
      <dsp:txXfrm>
        <a:off x="610504" y="4168472"/>
        <a:ext cx="7440913" cy="833607"/>
      </dsp:txXfrm>
    </dsp:sp>
    <dsp:sp modelId="{3CD9F065-47E2-4CD0-9023-1CEBFF0AC566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DF9D8-4C78-4CA3-AAB0-590F30DAF471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DCA6CA-4A4B-4F52-A082-F52349A39A9A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Inaccesibilidad a un acceso venoso.</a:t>
          </a:r>
          <a:endParaRPr lang="es-ES" sz="2400" kern="1200" dirty="0"/>
        </a:p>
      </dsp:txBody>
      <dsp:txXfrm>
        <a:off x="752110" y="541866"/>
        <a:ext cx="7301111" cy="1083733"/>
      </dsp:txXfrm>
    </dsp:sp>
    <dsp:sp modelId="{CD69740A-FBB4-4F8C-A342-CAE189AB0C8E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BA07310-2481-47D6-BF65-AA65AA30EA71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Paciente que por su patología o acceso a la unidad imposibiliten su manejo ambulatorio. </a:t>
          </a:r>
          <a:endParaRPr lang="es-ES" sz="2400" kern="1200" dirty="0"/>
        </a:p>
      </dsp:txBody>
      <dsp:txXfrm>
        <a:off x="1146048" y="2167466"/>
        <a:ext cx="6907174" cy="1083733"/>
      </dsp:txXfrm>
    </dsp:sp>
    <dsp:sp modelId="{F6A2E40F-5483-4BC4-B4E9-735E86CC4828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D3B81A3-F709-480C-87CD-536C8EAD0E8D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Falta de familiar  o cuidador primario que asegure la continuidad del tratamiento ambulatorio. </a:t>
          </a:r>
          <a:endParaRPr lang="es-ES" sz="2400" kern="1200" dirty="0"/>
        </a:p>
      </dsp:txBody>
      <dsp:txXfrm>
        <a:off x="752110" y="3793066"/>
        <a:ext cx="7301111" cy="1083733"/>
      </dsp:txXfrm>
    </dsp:sp>
    <dsp:sp modelId="{5BB06857-436B-4DD8-A9CB-CB50E1FCF074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23500-2BC3-47FC-9EA7-4CEAD368FCF2}">
      <dsp:nvSpPr>
        <dsp:cNvPr id="0" name=""/>
        <dsp:cNvSpPr/>
      </dsp:nvSpPr>
      <dsp:spPr>
        <a:xfrm>
          <a:off x="3713" y="611586"/>
          <a:ext cx="3160638" cy="1580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63500" rIns="9525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000" kern="1200" dirty="0" smtClean="0"/>
            <a:t>No Cumple</a:t>
          </a:r>
          <a:endParaRPr lang="es-ES" sz="5000" kern="1200" dirty="0"/>
        </a:p>
      </dsp:txBody>
      <dsp:txXfrm>
        <a:off x="49999" y="657872"/>
        <a:ext cx="3068066" cy="1487747"/>
      </dsp:txXfrm>
    </dsp:sp>
    <dsp:sp modelId="{1BEB7B3A-67A1-4FE3-93A3-6E14B7CA971B}">
      <dsp:nvSpPr>
        <dsp:cNvPr id="0" name=""/>
        <dsp:cNvSpPr/>
      </dsp:nvSpPr>
      <dsp:spPr>
        <a:xfrm>
          <a:off x="319776" y="2191905"/>
          <a:ext cx="316063" cy="1489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9727"/>
              </a:lnTo>
              <a:lnTo>
                <a:pt x="316063" y="14897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15DA72-1640-407B-9679-9D9ED0F8D8EF}">
      <dsp:nvSpPr>
        <dsp:cNvPr id="0" name=""/>
        <dsp:cNvSpPr/>
      </dsp:nvSpPr>
      <dsp:spPr>
        <a:xfrm>
          <a:off x="635840" y="2586985"/>
          <a:ext cx="2528510" cy="2189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Se considera otro servicio al cual enviar al paciente. </a:t>
          </a:r>
          <a:endParaRPr lang="es-ES" sz="3200" kern="1200" dirty="0"/>
        </a:p>
      </dsp:txBody>
      <dsp:txXfrm>
        <a:off x="699962" y="2651107"/>
        <a:ext cx="2400266" cy="2061050"/>
      </dsp:txXfrm>
    </dsp:sp>
    <dsp:sp modelId="{960CA84E-7579-4454-8A97-609EFD4B01E3}">
      <dsp:nvSpPr>
        <dsp:cNvPr id="0" name=""/>
        <dsp:cNvSpPr/>
      </dsp:nvSpPr>
      <dsp:spPr>
        <a:xfrm>
          <a:off x="3954510" y="611586"/>
          <a:ext cx="3160638" cy="1580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63500" rIns="9525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000" kern="1200" dirty="0" smtClean="0"/>
            <a:t>Si cumple</a:t>
          </a:r>
          <a:endParaRPr lang="es-ES" sz="5000" kern="1200" dirty="0"/>
        </a:p>
      </dsp:txBody>
      <dsp:txXfrm>
        <a:off x="4000796" y="657872"/>
        <a:ext cx="3068066" cy="1487747"/>
      </dsp:txXfrm>
    </dsp:sp>
    <dsp:sp modelId="{F2D191C6-DF26-423D-A0B2-E6045C1F89A7}">
      <dsp:nvSpPr>
        <dsp:cNvPr id="0" name=""/>
        <dsp:cNvSpPr/>
      </dsp:nvSpPr>
      <dsp:spPr>
        <a:xfrm>
          <a:off x="4270574" y="2191905"/>
          <a:ext cx="316063" cy="1505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5127"/>
              </a:lnTo>
              <a:lnTo>
                <a:pt x="316063" y="15051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110FD7-CC48-4C9E-8844-ADB6F5D7D033}">
      <dsp:nvSpPr>
        <dsp:cNvPr id="0" name=""/>
        <dsp:cNvSpPr/>
      </dsp:nvSpPr>
      <dsp:spPr>
        <a:xfrm>
          <a:off x="4586638" y="2586985"/>
          <a:ext cx="3893248" cy="2220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0" kern="1200" dirty="0" smtClean="0"/>
            <a:t>Elabora el formato </a:t>
          </a:r>
          <a:r>
            <a:rPr lang="es-MX" sz="1400" b="1" kern="1200" dirty="0" smtClean="0"/>
            <a:t>“Solicitud de servicios”, clave</a:t>
          </a:r>
          <a:endParaRPr lang="es-ES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4-30-200, del Procedimiento para la atención</a:t>
          </a:r>
          <a:endParaRPr lang="es-ES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médica del paciente en el servicio de urgencias en</a:t>
          </a:r>
          <a:endParaRPr lang="es-ES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las Unidades Médicas Hospitalarias de Segundo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Nivel de Atención, clave 2660-003-045, para</a:t>
          </a:r>
          <a:endParaRPr lang="es-ES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envío a la UTAI</a:t>
          </a:r>
          <a:endParaRPr lang="es-ES" sz="1400" b="1" kern="1200" dirty="0"/>
        </a:p>
      </dsp:txBody>
      <dsp:txXfrm>
        <a:off x="4651662" y="2652009"/>
        <a:ext cx="3763200" cy="2090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26/10/2021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A90E8-C900-42A7-B2C0-5D979A38BA55}" type="slidenum">
              <a:rPr lang="es-MX" smtClean="0">
                <a:solidFill>
                  <a:prstClr val="black"/>
                </a:solidFill>
              </a:rPr>
              <a:pPr/>
              <a:t>2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A90E8-C900-42A7-B2C0-5D979A38BA55}" type="slidenum">
              <a:rPr lang="es-MX" smtClean="0">
                <a:solidFill>
                  <a:prstClr val="black"/>
                </a:solidFill>
              </a:rPr>
              <a:pPr/>
              <a:t>4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1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A90E8-C900-42A7-B2C0-5D979A38BA55}" type="slidenum">
              <a:rPr lang="es-MX" smtClean="0">
                <a:solidFill>
                  <a:prstClr val="black"/>
                </a:solidFill>
              </a:rPr>
              <a:pPr/>
              <a:t>5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1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A90E8-C900-42A7-B2C0-5D979A38BA55}" type="slidenum">
              <a:rPr lang="es-MX" smtClean="0">
                <a:solidFill>
                  <a:prstClr val="black"/>
                </a:solidFill>
              </a:rPr>
              <a:pPr/>
              <a:t>6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95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A90E8-C900-42A7-B2C0-5D979A38BA55}" type="slidenum">
              <a:rPr lang="es-MX" smtClean="0">
                <a:solidFill>
                  <a:prstClr val="black"/>
                </a:solidFill>
              </a:rPr>
              <a:pPr/>
              <a:t>7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4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A90E8-C900-42A7-B2C0-5D979A38BA55}" type="slidenum">
              <a:rPr lang="es-MX" smtClean="0">
                <a:solidFill>
                  <a:prstClr val="black"/>
                </a:solidFill>
              </a:rPr>
              <a:pPr/>
              <a:t>8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65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A90E8-C900-42A7-B2C0-5D979A38BA55}" type="slidenum">
              <a:rPr lang="es-MX" smtClean="0">
                <a:solidFill>
                  <a:prstClr val="black"/>
                </a:solidFill>
              </a:rPr>
              <a:pPr/>
              <a:t>9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90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A90E8-C900-42A7-B2C0-5D979A38BA55}" type="slidenum">
              <a:rPr lang="es-MX" smtClean="0">
                <a:solidFill>
                  <a:prstClr val="black"/>
                </a:solidFill>
              </a:rPr>
              <a:pPr/>
              <a:t>10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89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A90E8-C900-42A7-B2C0-5D979A38BA55}" type="slidenum">
              <a:rPr lang="es-MX" smtClean="0">
                <a:solidFill>
                  <a:prstClr val="black"/>
                </a:solidFill>
              </a:rPr>
              <a:pPr/>
              <a:t>11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6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1" y="1631316"/>
            <a:ext cx="11465560" cy="1325563"/>
          </a:xfrm>
          <a:prstGeom prst="rect">
            <a:avLst/>
          </a:prstGeom>
          <a:noFill/>
        </p:spPr>
        <p:txBody>
          <a:bodyPr lIns="91434" tIns="45717" rIns="91434" bIns="45717"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1" y="3270885"/>
            <a:ext cx="11465560" cy="1137921"/>
          </a:xfrm>
          <a:prstGeom prst="rect">
            <a:avLst/>
          </a:prstGeom>
        </p:spPr>
        <p:txBody>
          <a:bodyPr lIns="91434" tIns="45717" rIns="91434" bIns="45717"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95225-0B30-4862-9888-CCCC4BF03E0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5963B-3130-4627-999B-DC408E50583E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1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4216" indent="0">
              <a:buNone/>
              <a:defRPr sz="1400"/>
            </a:lvl2pPr>
            <a:lvl3pPr marL="1088433" indent="0">
              <a:buNone/>
              <a:defRPr sz="1200"/>
            </a:lvl3pPr>
            <a:lvl4pPr marL="1632648" indent="0">
              <a:buNone/>
              <a:defRPr sz="1000"/>
            </a:lvl4pPr>
            <a:lvl5pPr marL="2176864" indent="0">
              <a:buNone/>
              <a:defRPr sz="1000"/>
            </a:lvl5pPr>
            <a:lvl6pPr marL="2721080" indent="0">
              <a:buNone/>
              <a:defRPr sz="1000"/>
            </a:lvl6pPr>
            <a:lvl7pPr marL="3265296" indent="0">
              <a:buNone/>
              <a:defRPr sz="1000"/>
            </a:lvl7pPr>
            <a:lvl8pPr marL="3809512" indent="0">
              <a:buNone/>
              <a:defRPr sz="1000"/>
            </a:lvl8pPr>
            <a:lvl9pPr marL="4353728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0505-B4E7-410C-AEAB-D754F75F716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BC269-A561-4AB6-895D-7CBE2E33C2F2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45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4216" indent="0">
              <a:buNone/>
              <a:defRPr sz="3300"/>
            </a:lvl2pPr>
            <a:lvl3pPr marL="1088433" indent="0">
              <a:buNone/>
              <a:defRPr sz="2800"/>
            </a:lvl3pPr>
            <a:lvl4pPr marL="1632648" indent="0">
              <a:buNone/>
              <a:defRPr sz="2400"/>
            </a:lvl4pPr>
            <a:lvl5pPr marL="2176864" indent="0">
              <a:buNone/>
              <a:defRPr sz="2400"/>
            </a:lvl5pPr>
            <a:lvl6pPr marL="2721080" indent="0">
              <a:buNone/>
              <a:defRPr sz="2400"/>
            </a:lvl6pPr>
            <a:lvl7pPr marL="3265296" indent="0">
              <a:buNone/>
              <a:defRPr sz="2400"/>
            </a:lvl7pPr>
            <a:lvl8pPr marL="3809512" indent="0">
              <a:buNone/>
              <a:defRPr sz="2400"/>
            </a:lvl8pPr>
            <a:lvl9pPr marL="4353728" indent="0">
              <a:buNone/>
              <a:defRPr sz="24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216" indent="0">
              <a:buNone/>
              <a:defRPr sz="1400"/>
            </a:lvl2pPr>
            <a:lvl3pPr marL="1088433" indent="0">
              <a:buNone/>
              <a:defRPr sz="1200"/>
            </a:lvl3pPr>
            <a:lvl4pPr marL="1632648" indent="0">
              <a:buNone/>
              <a:defRPr sz="1000"/>
            </a:lvl4pPr>
            <a:lvl5pPr marL="2176864" indent="0">
              <a:buNone/>
              <a:defRPr sz="1000"/>
            </a:lvl5pPr>
            <a:lvl6pPr marL="2721080" indent="0">
              <a:buNone/>
              <a:defRPr sz="1000"/>
            </a:lvl6pPr>
            <a:lvl7pPr marL="3265296" indent="0">
              <a:buNone/>
              <a:defRPr sz="1000"/>
            </a:lvl7pPr>
            <a:lvl8pPr marL="3809512" indent="0">
              <a:buNone/>
              <a:defRPr sz="1000"/>
            </a:lvl8pPr>
            <a:lvl9pPr marL="4353728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8B2A-2E77-4153-8E01-CF372396993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77E36-9151-47CA-9DE1-84A7B57090D8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29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69477-0F40-4B09-99EF-C6C7A99C4B8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2E4FC-2F33-4817-8730-2CCE847CB3E4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68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5026217" y="403225"/>
            <a:ext cx="4663016" cy="85820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037166" y="403225"/>
            <a:ext cx="13785851" cy="85820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67FD4-29A9-4390-A01E-DB517B897227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94E01-5FAD-4DA3-8D7C-690C28B6FE24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8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060EB-AE7C-4B7E-846F-F004626B89D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00E0F-F67E-4552-98EE-0866F26041F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38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D27FF-5E84-457F-8B4D-085AA8852C1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D8722-DBAB-4427-8F3A-E204E8733B40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86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1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4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6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768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21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65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809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537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3174A-0356-4CDB-9C2A-B8324034E777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04D3-A18E-4EE6-A8F9-32524BB3C8D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4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37167" y="2346325"/>
            <a:ext cx="9224434" cy="66389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464801" y="2346325"/>
            <a:ext cx="9224434" cy="66389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5BB8-7019-4708-8960-5B9F3737577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68458-41F3-4BA3-AD59-F2611D68356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55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16" indent="0">
              <a:buNone/>
              <a:defRPr sz="2400" b="1"/>
            </a:lvl2pPr>
            <a:lvl3pPr marL="1088433" indent="0">
              <a:buNone/>
              <a:defRPr sz="2200" b="1"/>
            </a:lvl3pPr>
            <a:lvl4pPr marL="1632648" indent="0">
              <a:buNone/>
              <a:defRPr sz="1900" b="1"/>
            </a:lvl4pPr>
            <a:lvl5pPr marL="2176864" indent="0">
              <a:buNone/>
              <a:defRPr sz="1900" b="1"/>
            </a:lvl5pPr>
            <a:lvl6pPr marL="2721080" indent="0">
              <a:buNone/>
              <a:defRPr sz="1900" b="1"/>
            </a:lvl6pPr>
            <a:lvl7pPr marL="3265296" indent="0">
              <a:buNone/>
              <a:defRPr sz="1900" b="1"/>
            </a:lvl7pPr>
            <a:lvl8pPr marL="3809512" indent="0">
              <a:buNone/>
              <a:defRPr sz="1900" b="1"/>
            </a:lvl8pPr>
            <a:lvl9pPr marL="4353728" indent="0">
              <a:buNone/>
              <a:defRPr sz="19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16" indent="0">
              <a:buNone/>
              <a:defRPr sz="2400" b="1"/>
            </a:lvl2pPr>
            <a:lvl3pPr marL="1088433" indent="0">
              <a:buNone/>
              <a:defRPr sz="2200" b="1"/>
            </a:lvl3pPr>
            <a:lvl4pPr marL="1632648" indent="0">
              <a:buNone/>
              <a:defRPr sz="1900" b="1"/>
            </a:lvl4pPr>
            <a:lvl5pPr marL="2176864" indent="0">
              <a:buNone/>
              <a:defRPr sz="1900" b="1"/>
            </a:lvl5pPr>
            <a:lvl6pPr marL="2721080" indent="0">
              <a:buNone/>
              <a:defRPr sz="1900" b="1"/>
            </a:lvl6pPr>
            <a:lvl7pPr marL="3265296" indent="0">
              <a:buNone/>
              <a:defRPr sz="1900" b="1"/>
            </a:lvl7pPr>
            <a:lvl8pPr marL="3809512" indent="0">
              <a:buNone/>
              <a:defRPr sz="1900" b="1"/>
            </a:lvl8pPr>
            <a:lvl9pPr marL="4353728" indent="0">
              <a:buNone/>
              <a:defRPr sz="19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9692B-2A0B-4F66-BE34-7B8558D7E4A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2917F-74D8-4B17-9DD7-FA8D20C88ED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3" y="2164079"/>
            <a:ext cx="6357257" cy="4012883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26/10/2021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8"/>
            <a:ext cx="10515600" cy="1325563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6" cy="1303337"/>
          </a:xfrm>
          <a:prstGeom prst="rect">
            <a:avLst/>
          </a:prstGeom>
        </p:spPr>
        <p:txBody>
          <a:bodyPr lIns="91434" tIns="45717" rIns="91434" bIns="45717"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0804E-E3B0-4865-BEAC-AB9240C9B38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A2BDA-E43D-40B1-820B-D65B405A899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95225-0B30-4862-9888-CCCC4BF03E0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5963B-3130-4627-999B-DC408E50583E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94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4216" indent="0">
              <a:buNone/>
              <a:defRPr sz="1400"/>
            </a:lvl2pPr>
            <a:lvl3pPr marL="1088433" indent="0">
              <a:buNone/>
              <a:defRPr sz="1200"/>
            </a:lvl3pPr>
            <a:lvl4pPr marL="1632648" indent="0">
              <a:buNone/>
              <a:defRPr sz="1000"/>
            </a:lvl4pPr>
            <a:lvl5pPr marL="2176864" indent="0">
              <a:buNone/>
              <a:defRPr sz="1000"/>
            </a:lvl5pPr>
            <a:lvl6pPr marL="2721080" indent="0">
              <a:buNone/>
              <a:defRPr sz="1000"/>
            </a:lvl6pPr>
            <a:lvl7pPr marL="3265296" indent="0">
              <a:buNone/>
              <a:defRPr sz="1000"/>
            </a:lvl7pPr>
            <a:lvl8pPr marL="3809512" indent="0">
              <a:buNone/>
              <a:defRPr sz="1000"/>
            </a:lvl8pPr>
            <a:lvl9pPr marL="4353728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0505-B4E7-410C-AEAB-D754F75F716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BC269-A561-4AB6-895D-7CBE2E33C2F2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58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4216" indent="0">
              <a:buNone/>
              <a:defRPr sz="3300"/>
            </a:lvl2pPr>
            <a:lvl3pPr marL="1088433" indent="0">
              <a:buNone/>
              <a:defRPr sz="2800"/>
            </a:lvl3pPr>
            <a:lvl4pPr marL="1632648" indent="0">
              <a:buNone/>
              <a:defRPr sz="2400"/>
            </a:lvl4pPr>
            <a:lvl5pPr marL="2176864" indent="0">
              <a:buNone/>
              <a:defRPr sz="2400"/>
            </a:lvl5pPr>
            <a:lvl6pPr marL="2721080" indent="0">
              <a:buNone/>
              <a:defRPr sz="2400"/>
            </a:lvl6pPr>
            <a:lvl7pPr marL="3265296" indent="0">
              <a:buNone/>
              <a:defRPr sz="2400"/>
            </a:lvl7pPr>
            <a:lvl8pPr marL="3809512" indent="0">
              <a:buNone/>
              <a:defRPr sz="2400"/>
            </a:lvl8pPr>
            <a:lvl9pPr marL="4353728" indent="0">
              <a:buNone/>
              <a:defRPr sz="24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216" indent="0">
              <a:buNone/>
              <a:defRPr sz="1400"/>
            </a:lvl2pPr>
            <a:lvl3pPr marL="1088433" indent="0">
              <a:buNone/>
              <a:defRPr sz="1200"/>
            </a:lvl3pPr>
            <a:lvl4pPr marL="1632648" indent="0">
              <a:buNone/>
              <a:defRPr sz="1000"/>
            </a:lvl4pPr>
            <a:lvl5pPr marL="2176864" indent="0">
              <a:buNone/>
              <a:defRPr sz="1000"/>
            </a:lvl5pPr>
            <a:lvl6pPr marL="2721080" indent="0">
              <a:buNone/>
              <a:defRPr sz="1000"/>
            </a:lvl6pPr>
            <a:lvl7pPr marL="3265296" indent="0">
              <a:buNone/>
              <a:defRPr sz="1000"/>
            </a:lvl7pPr>
            <a:lvl8pPr marL="3809512" indent="0">
              <a:buNone/>
              <a:defRPr sz="1000"/>
            </a:lvl8pPr>
            <a:lvl9pPr marL="4353728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8B2A-2E77-4153-8E01-CF372396993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77E36-9151-47CA-9DE1-84A7B57090D8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65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69477-0F40-4B09-99EF-C6C7A99C4B8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2E4FC-2F33-4817-8730-2CCE847CB3E4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09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5026217" y="403225"/>
            <a:ext cx="4663016" cy="85820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037166" y="403225"/>
            <a:ext cx="13785851" cy="85820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67FD4-29A9-4390-A01E-DB517B897227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94E01-5FAD-4DA3-8D7C-690C28B6FE24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1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26/10/2021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xmlns="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40" y="2856184"/>
            <a:ext cx="10126721" cy="561931"/>
          </a:xfrm>
          <a:prstGeom prst="rect">
            <a:avLst/>
          </a:prstGeom>
        </p:spPr>
        <p:txBody>
          <a:bodyPr lIns="91434" tIns="45717" rIns="91434" bIns="45717"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xmlns="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8" y="3876851"/>
            <a:ext cx="7119240" cy="658812"/>
          </a:xfrm>
          <a:prstGeom prst="rect">
            <a:avLst/>
          </a:prstGeom>
        </p:spPr>
        <p:txBody>
          <a:bodyPr lIns="91434" tIns="45717" rIns="91434" bIns="45717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060EB-AE7C-4B7E-846F-F004626B89D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00E0F-F67E-4552-98EE-0866F26041F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1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D27FF-5E84-457F-8B4D-085AA8852C1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D8722-DBAB-4427-8F3A-E204E8733B40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3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1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4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6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768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21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65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809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537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3174A-0356-4CDB-9C2A-B8324034E777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04D3-A18E-4EE6-A8F9-32524BB3C8D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37167" y="2346325"/>
            <a:ext cx="9224434" cy="66389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464801" y="2346325"/>
            <a:ext cx="9224434" cy="66389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5BB8-7019-4708-8960-5B9F3737577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68458-41F3-4BA3-AD59-F2611D68356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7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16" indent="0">
              <a:buNone/>
              <a:defRPr sz="2400" b="1"/>
            </a:lvl2pPr>
            <a:lvl3pPr marL="1088433" indent="0">
              <a:buNone/>
              <a:defRPr sz="2200" b="1"/>
            </a:lvl3pPr>
            <a:lvl4pPr marL="1632648" indent="0">
              <a:buNone/>
              <a:defRPr sz="1900" b="1"/>
            </a:lvl4pPr>
            <a:lvl5pPr marL="2176864" indent="0">
              <a:buNone/>
              <a:defRPr sz="1900" b="1"/>
            </a:lvl5pPr>
            <a:lvl6pPr marL="2721080" indent="0">
              <a:buNone/>
              <a:defRPr sz="1900" b="1"/>
            </a:lvl6pPr>
            <a:lvl7pPr marL="3265296" indent="0">
              <a:buNone/>
              <a:defRPr sz="1900" b="1"/>
            </a:lvl7pPr>
            <a:lvl8pPr marL="3809512" indent="0">
              <a:buNone/>
              <a:defRPr sz="1900" b="1"/>
            </a:lvl8pPr>
            <a:lvl9pPr marL="4353728" indent="0">
              <a:buNone/>
              <a:defRPr sz="19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16" indent="0">
              <a:buNone/>
              <a:defRPr sz="2400" b="1"/>
            </a:lvl2pPr>
            <a:lvl3pPr marL="1088433" indent="0">
              <a:buNone/>
              <a:defRPr sz="2200" b="1"/>
            </a:lvl3pPr>
            <a:lvl4pPr marL="1632648" indent="0">
              <a:buNone/>
              <a:defRPr sz="1900" b="1"/>
            </a:lvl4pPr>
            <a:lvl5pPr marL="2176864" indent="0">
              <a:buNone/>
              <a:defRPr sz="1900" b="1"/>
            </a:lvl5pPr>
            <a:lvl6pPr marL="2721080" indent="0">
              <a:buNone/>
              <a:defRPr sz="1900" b="1"/>
            </a:lvl6pPr>
            <a:lvl7pPr marL="3265296" indent="0">
              <a:buNone/>
              <a:defRPr sz="1900" b="1"/>
            </a:lvl7pPr>
            <a:lvl8pPr marL="3809512" indent="0">
              <a:buNone/>
              <a:defRPr sz="1900" b="1"/>
            </a:lvl8pPr>
            <a:lvl9pPr marL="4353728" indent="0">
              <a:buNone/>
              <a:defRPr sz="19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9692B-2A0B-4F66-BE34-7B8558D7E4A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2917F-74D8-4B17-9DD7-FA8D20C88ED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0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0804E-E3B0-4865-BEAC-AB9240C9B38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A2BDA-E43D-40B1-820B-D65B405A899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6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26/10/2021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</p:sldLayoutIdLst>
  <p:txStyles>
    <p:titleStyle>
      <a:lvl1pPr algn="l" defTabSz="9143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5" indent="-228585" algn="l" defTabSz="9143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10098" y="274926"/>
            <a:ext cx="109718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3" tIns="54421" rIns="108843" bIns="544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10098" y="1599767"/>
            <a:ext cx="10971804" cy="452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3" tIns="54421" rIns="108843" bIns="544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10098" y="6356856"/>
            <a:ext cx="2843804" cy="364764"/>
          </a:xfrm>
          <a:prstGeom prst="rect">
            <a:avLst/>
          </a:prstGeom>
        </p:spPr>
        <p:txBody>
          <a:bodyPr vert="horz" lIns="108843" tIns="54421" rIns="108843" bIns="54421" rtlCol="0" anchor="ctr"/>
          <a:lstStyle>
            <a:lvl1pPr algn="l" defTabSz="544216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9D41DA-CAF5-414A-ADF1-6895364BABF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6098" y="6356856"/>
            <a:ext cx="3859804" cy="364764"/>
          </a:xfrm>
          <a:prstGeom prst="rect">
            <a:avLst/>
          </a:prstGeom>
        </p:spPr>
        <p:txBody>
          <a:bodyPr vert="horz" lIns="108843" tIns="54421" rIns="108843" bIns="54421" rtlCol="0" anchor="ctr"/>
          <a:lstStyle>
            <a:lvl1pPr algn="ctr" defTabSz="54421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8098" y="6356856"/>
            <a:ext cx="2843804" cy="364764"/>
          </a:xfrm>
          <a:prstGeom prst="rect">
            <a:avLst/>
          </a:prstGeom>
        </p:spPr>
        <p:txBody>
          <a:bodyPr vert="horz" lIns="108843" tIns="54421" rIns="108843" bIns="54421" rtlCol="0" anchor="ctr"/>
          <a:lstStyle>
            <a:lvl1pPr algn="r" defTabSz="544216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F9D463-568E-4BF2-9B75-AF23FDDB47ED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5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defTabSz="543271" rtl="0" eaLnBrk="1" fontAlgn="base" hangingPunct="1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340135"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680270"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020405"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1360540"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7454" indent="-407454" algn="l" defTabSz="54327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406" indent="-340135" algn="l" defTabSz="54327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540" indent="-271636" algn="l" defTabSz="54327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811" indent="-271636" algn="l" defTabSz="54327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264" indent="-271636" algn="l" defTabSz="543271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89" indent="-272108" algn="l" defTabSz="54421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405" indent="-272108" algn="l" defTabSz="54421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620" indent="-272108" algn="l" defTabSz="54421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836" indent="-272108" algn="l" defTabSz="54421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6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33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48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64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80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96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12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728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10098" y="274926"/>
            <a:ext cx="109718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3" tIns="54421" rIns="108843" bIns="544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10098" y="1599767"/>
            <a:ext cx="10971804" cy="452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3" tIns="54421" rIns="108843" bIns="544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10098" y="6356856"/>
            <a:ext cx="2843804" cy="364764"/>
          </a:xfrm>
          <a:prstGeom prst="rect">
            <a:avLst/>
          </a:prstGeom>
        </p:spPr>
        <p:txBody>
          <a:bodyPr vert="horz" lIns="108843" tIns="54421" rIns="108843" bIns="54421" rtlCol="0" anchor="ctr"/>
          <a:lstStyle>
            <a:lvl1pPr algn="l" defTabSz="544216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9D41DA-CAF5-414A-ADF1-6895364BABF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6098" y="6356856"/>
            <a:ext cx="3859804" cy="364764"/>
          </a:xfrm>
          <a:prstGeom prst="rect">
            <a:avLst/>
          </a:prstGeom>
        </p:spPr>
        <p:txBody>
          <a:bodyPr vert="horz" lIns="108843" tIns="54421" rIns="108843" bIns="54421" rtlCol="0" anchor="ctr"/>
          <a:lstStyle>
            <a:lvl1pPr algn="ctr" defTabSz="54421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8098" y="6356856"/>
            <a:ext cx="2843804" cy="364764"/>
          </a:xfrm>
          <a:prstGeom prst="rect">
            <a:avLst/>
          </a:prstGeom>
        </p:spPr>
        <p:txBody>
          <a:bodyPr vert="horz" lIns="108843" tIns="54421" rIns="108843" bIns="54421" rtlCol="0" anchor="ctr"/>
          <a:lstStyle>
            <a:lvl1pPr algn="r" defTabSz="544216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F9D463-568E-4BF2-9B75-AF23FDDB47ED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3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543271" rtl="0" eaLnBrk="1" fontAlgn="base" hangingPunct="1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340135"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680270"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020405"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1360540" algn="ctr" defTabSz="543271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7454" indent="-407454" algn="l" defTabSz="54327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406" indent="-340135" algn="l" defTabSz="54327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540" indent="-271636" algn="l" defTabSz="54327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811" indent="-271636" algn="l" defTabSz="54327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264" indent="-271636" algn="l" defTabSz="543271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89" indent="-272108" algn="l" defTabSz="54421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405" indent="-272108" algn="l" defTabSz="54421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620" indent="-272108" algn="l" defTabSz="54421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836" indent="-272108" algn="l" defTabSz="54421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6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33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48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64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80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96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12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728" algn="l" defTabSz="5442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E3D816-0452-AE43-995F-82FF1900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1" y="595892"/>
            <a:ext cx="11465560" cy="1325563"/>
          </a:xfrm>
        </p:spPr>
        <p:txBody>
          <a:bodyPr/>
          <a:lstStyle/>
          <a:p>
            <a:r>
              <a:rPr lang="es-MX" sz="3600" dirty="0"/>
              <a:t> PLAN EMERGENTE DE CAPACITACION  PARA MEJORA DE PROCESOS ASISTENCIALES</a:t>
            </a:r>
            <a:br>
              <a:rPr lang="es-MX" sz="3600" dirty="0"/>
            </a:br>
            <a:r>
              <a:rPr lang="es-MX" sz="3600" dirty="0"/>
              <a:t> </a:t>
            </a:r>
            <a:r>
              <a:rPr lang="es-MX" sz="2400" dirty="0"/>
              <a:t>RETO DE 120 DÍAS   </a:t>
            </a:r>
            <a:br>
              <a:rPr lang="es-MX" sz="2400" dirty="0"/>
            </a:br>
            <a:r>
              <a:rPr lang="es-MX" sz="2400" dirty="0"/>
              <a:t/>
            </a:r>
            <a:br>
              <a:rPr lang="es-MX" sz="2400" dirty="0"/>
            </a:br>
            <a:r>
              <a:rPr lang="es-MX" sz="3600" dirty="0"/>
              <a:t>HGZ89 “Chapultepec”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AFBE54E-50F5-5D42-993F-3FC0B29C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21" y="3270885"/>
            <a:ext cx="11465560" cy="1355955"/>
          </a:xfrm>
        </p:spPr>
        <p:txBody>
          <a:bodyPr>
            <a:normAutofit fontScale="70000" lnSpcReduction="20000"/>
          </a:bodyPr>
          <a:lstStyle/>
          <a:p>
            <a:r>
              <a:rPr lang="es-MX" sz="3600" dirty="0" smtClean="0"/>
              <a:t>UTAI</a:t>
            </a:r>
          </a:p>
          <a:p>
            <a:r>
              <a:rPr lang="es-MX" sz="3600" dirty="0" smtClean="0"/>
              <a:t>Atención  de  Pacientes Hospitalizados no complicados que requieren Continuidad en la Unidad de Terapia Ambulatoria Intravenosa</a:t>
            </a:r>
            <a:endParaRPr lang="es-MX" sz="36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FE0F850-2B40-C744-98D5-C22A2ADC8B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4486" y="3959037"/>
            <a:ext cx="2546524" cy="2857286"/>
          </a:xfrm>
          <a:prstGeom prst="rect">
            <a:avLst/>
          </a:prstGeom>
        </p:spPr>
      </p:pic>
      <p:pic>
        <p:nvPicPr>
          <p:cNvPr id="7" name="Google Shape;35;p8" descr="LOGO IMSS VERDE-02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471" y="4960741"/>
            <a:ext cx="1297059" cy="15216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3AFBE54E-50F5-5D42-993F-3FC0B29C4814}"/>
              </a:ext>
            </a:extLst>
          </p:cNvPr>
          <p:cNvSpPr txBox="1">
            <a:spLocks/>
          </p:cNvSpPr>
          <p:nvPr/>
        </p:nvSpPr>
        <p:spPr>
          <a:xfrm>
            <a:off x="269090" y="6148520"/>
            <a:ext cx="3845711" cy="568960"/>
          </a:xfrm>
          <a:prstGeom prst="rect">
            <a:avLst/>
          </a:prstGeom>
        </p:spPr>
        <p:txBody>
          <a:bodyPr lIns="91434" tIns="45717" rIns="91434" bIns="45717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Montserrat SemiBold" panose="000007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dirty="0"/>
              <a:t>Coordinación Clínica de Educación e Investigación en Salud</a:t>
            </a:r>
          </a:p>
        </p:txBody>
      </p:sp>
    </p:spTree>
    <p:extLst>
      <p:ext uri="{BB962C8B-B14F-4D97-AF65-F5344CB8AC3E}">
        <p14:creationId xmlns:p14="http://schemas.microsoft.com/office/powerpoint/2010/main" val="6842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ángulo 7"/>
          <p:cNvSpPr>
            <a:spLocks noChangeArrowheads="1"/>
          </p:cNvSpPr>
          <p:nvPr/>
        </p:nvSpPr>
        <p:spPr bwMode="auto">
          <a:xfrm>
            <a:off x="963991" y="593063"/>
            <a:ext cx="6897309" cy="4841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2700" b="1" dirty="0" smtClean="0">
                <a:solidFill>
                  <a:srgbClr val="1E4236"/>
                </a:solidFill>
                <a:latin typeface="Montserrat SemiBold" pitchFamily="2" charset="77"/>
                <a:cs typeface="Arial" charset="0"/>
              </a:rPr>
              <a:t>CRITERIOS DE EXCLUSION    </a:t>
            </a:r>
            <a:endParaRPr lang="es-ES" sz="2700" b="1" dirty="0">
              <a:solidFill>
                <a:srgbClr val="1E4236"/>
              </a:solidFill>
              <a:latin typeface="Montserrat SemiBold" pitchFamily="2" charset="77"/>
              <a:cs typeface="Arial" charset="0"/>
            </a:endParaRPr>
          </a:p>
        </p:txBody>
      </p:sp>
      <p:sp>
        <p:nvSpPr>
          <p:cNvPr id="5" name="Rectángulo 14">
            <a:extLst>
              <a:ext uri="{FF2B5EF4-FFF2-40B4-BE49-F238E27FC236}">
                <a16:creationId xmlns:a16="http://schemas.microsoft.com/office/drawing/2014/main" xmlns="" id="{E14CB3D1-682C-FC44-84A7-E28C2996A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4" y="6530036"/>
            <a:ext cx="3607072" cy="28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700" dirty="0">
                <a:solidFill>
                  <a:prstClr val="white"/>
                </a:solidFill>
                <a:latin typeface="Montserrat ExtraBold" pitchFamily="2" charset="0"/>
                <a:cs typeface="Arial" charset="0"/>
              </a:rPr>
              <a:t>METAS INTERNACIONALES DE SEGURIDAD DEL PACIENTE</a:t>
            </a:r>
          </a:p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endParaRPr lang="es-ES" sz="700" dirty="0">
              <a:solidFill>
                <a:prstClr val="white"/>
              </a:solidFill>
              <a:latin typeface="Montserrat ExtraBold" pitchFamily="2" charset="0"/>
              <a:ea typeface="Montserrat ExtraBold" pitchFamily="2" charset="0"/>
              <a:cs typeface="Montserrat ExtraBold" pitchFamily="2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19847580"/>
              </p:ext>
            </p:extLst>
          </p:nvPr>
        </p:nvGraphicFramePr>
        <p:xfrm>
          <a:off x="963991" y="107725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90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ángulo 7"/>
          <p:cNvSpPr>
            <a:spLocks noChangeArrowheads="1"/>
          </p:cNvSpPr>
          <p:nvPr/>
        </p:nvSpPr>
        <p:spPr bwMode="auto">
          <a:xfrm>
            <a:off x="963991" y="593063"/>
            <a:ext cx="6897309" cy="4841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2700" b="1" dirty="0" smtClean="0">
                <a:solidFill>
                  <a:srgbClr val="1E4236"/>
                </a:solidFill>
                <a:latin typeface="Montserrat SemiBold" pitchFamily="2" charset="77"/>
                <a:cs typeface="Arial" charset="0"/>
              </a:rPr>
              <a:t>CRITERIOS DE EXCLUSION    </a:t>
            </a:r>
            <a:endParaRPr lang="es-ES" sz="2700" b="1" dirty="0">
              <a:solidFill>
                <a:srgbClr val="1E4236"/>
              </a:solidFill>
              <a:latin typeface="Montserrat SemiBold" pitchFamily="2" charset="77"/>
              <a:cs typeface="Arial" charset="0"/>
            </a:endParaRPr>
          </a:p>
        </p:txBody>
      </p:sp>
      <p:sp>
        <p:nvSpPr>
          <p:cNvPr id="5" name="Rectángulo 14">
            <a:extLst>
              <a:ext uri="{FF2B5EF4-FFF2-40B4-BE49-F238E27FC236}">
                <a16:creationId xmlns:a16="http://schemas.microsoft.com/office/drawing/2014/main" xmlns="" id="{E14CB3D1-682C-FC44-84A7-E28C2996A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4" y="6530036"/>
            <a:ext cx="3607072" cy="28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700">
                <a:solidFill>
                  <a:prstClr val="white"/>
                </a:solidFill>
                <a:latin typeface="Montserrat ExtraBold" pitchFamily="2" charset="0"/>
                <a:cs typeface="Arial" charset="0"/>
              </a:rPr>
              <a:t>METAS INTERNACIONALES DE SEGURIDAD DEL PACIENTE</a:t>
            </a:r>
          </a:p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endParaRPr lang="es-ES" sz="700">
              <a:solidFill>
                <a:prstClr val="white"/>
              </a:solidFill>
              <a:latin typeface="Montserrat ExtraBold" pitchFamily="2" charset="0"/>
              <a:ea typeface="Montserrat ExtraBold" pitchFamily="2" charset="0"/>
              <a:cs typeface="Montserrat ExtraBold" pitchFamily="2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38462357"/>
              </p:ext>
            </p:extLst>
          </p:nvPr>
        </p:nvGraphicFramePr>
        <p:xfrm>
          <a:off x="963991" y="107725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91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25838796"/>
              </p:ext>
            </p:extLst>
          </p:nvPr>
        </p:nvGraphicFramePr>
        <p:xfrm>
          <a:off x="647700" y="973666"/>
          <a:ext cx="8483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27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50878" y="1746914"/>
            <a:ext cx="3753134" cy="17196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Se hace entrega de esa solicitud  a la unidad de terapia intravenosa, de los pacientes que provengan de urgencias u hospitalización y que cumplan con los criterios. 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6048233" y="1351129"/>
            <a:ext cx="3753134" cy="17196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En ambos servicios, la EJP  llevara corroborará la solicitud entregada , y da aviso a la trabajadora social  del ingreso del paciente a la UTAI para que le de continuidad de la atención del paciente. 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8077200" y="3932831"/>
            <a:ext cx="3753134" cy="17196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La trabajadora social, ingresa al paciente al sistema, da seguimiento a las citas programadas, en caso de que el paciente no se presente, hace las gestiones necesarias para que se reintegre a su tratamiento. 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2388359" y="1351129"/>
            <a:ext cx="22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Médico </a:t>
            </a:r>
            <a:endParaRPr lang="es-MX" dirty="0"/>
          </a:p>
        </p:txBody>
      </p:sp>
      <p:sp>
        <p:nvSpPr>
          <p:cNvPr id="6" name="5 Flecha a la derecha con muesca"/>
          <p:cNvSpPr/>
          <p:nvPr/>
        </p:nvSpPr>
        <p:spPr>
          <a:xfrm rot="19582917">
            <a:off x="4995081" y="2606723"/>
            <a:ext cx="777922" cy="559558"/>
          </a:xfrm>
          <a:prstGeom prst="notchedRightArrow">
            <a:avLst/>
          </a:prstGeom>
          <a:solidFill>
            <a:srgbClr val="6E15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lecha a la derecha con muesca"/>
          <p:cNvSpPr/>
          <p:nvPr/>
        </p:nvSpPr>
        <p:spPr>
          <a:xfrm rot="5400000">
            <a:off x="8723195" y="3189028"/>
            <a:ext cx="777922" cy="559558"/>
          </a:xfrm>
          <a:prstGeom prst="notchedRightArrow">
            <a:avLst/>
          </a:prstGeom>
          <a:solidFill>
            <a:srgbClr val="6E15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2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xmlns="" id="{EB2D943A-B99B-A940-9C9B-4981D70C8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397" y="2885881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2650F48-93C2-1F4A-913E-D11FF03997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7" name="Google Shape;35;p8" descr="LOGO IMSS VERDE-02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471" y="4225101"/>
            <a:ext cx="1297059" cy="152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2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ángulo 14"/>
          <p:cNvSpPr>
            <a:spLocks noChangeArrowheads="1"/>
          </p:cNvSpPr>
          <p:nvPr/>
        </p:nvSpPr>
        <p:spPr bwMode="auto">
          <a:xfrm>
            <a:off x="60004" y="6530036"/>
            <a:ext cx="3607072" cy="28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700" dirty="0">
                <a:solidFill>
                  <a:prstClr val="white"/>
                </a:solidFill>
                <a:latin typeface="Montserrat ExtraBold" pitchFamily="2" charset="0"/>
                <a:cs typeface="Arial" charset="0"/>
              </a:rPr>
              <a:t>METAS INTERNACIONALES DE SEGURIDAD DEL PACIENTE</a:t>
            </a:r>
          </a:p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endParaRPr lang="es-ES" sz="700" dirty="0">
              <a:solidFill>
                <a:prstClr val="white"/>
              </a:solidFill>
              <a:latin typeface="Montserrat ExtraBold" pitchFamily="2" charset="0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28126" y="477901"/>
            <a:ext cx="7609278" cy="391854"/>
          </a:xfrm>
          <a:prstGeom prst="rect">
            <a:avLst/>
          </a:prstGeom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2100" dirty="0" smtClean="0">
                <a:solidFill>
                  <a:srgbClr val="1E4236"/>
                </a:solidFill>
                <a:latin typeface="Montserrat ExtraBold"/>
                <a:cs typeface="Montserrat ExtraBold"/>
              </a:rPr>
              <a:t>INTRODUCCION </a:t>
            </a:r>
            <a:endParaRPr lang="es-ES" sz="2100" dirty="0">
              <a:solidFill>
                <a:srgbClr val="1E4236"/>
              </a:solidFill>
              <a:latin typeface="Montserrat ExtraBold"/>
              <a:cs typeface="Montserrat ExtraBold"/>
            </a:endParaRPr>
          </a:p>
        </p:txBody>
      </p:sp>
      <p:sp>
        <p:nvSpPr>
          <p:cNvPr id="10" name="Rectángulo 5"/>
          <p:cNvSpPr/>
          <p:nvPr/>
        </p:nvSpPr>
        <p:spPr>
          <a:xfrm>
            <a:off x="4173515" y="2693143"/>
            <a:ext cx="3960551" cy="622686"/>
          </a:xfrm>
          <a:prstGeom prst="rect">
            <a:avLst/>
          </a:prstGeom>
        </p:spPr>
        <p:txBody>
          <a:bodyPr wrap="square" lIns="68022" tIns="34012" rIns="68022" bIns="34012">
            <a:spAutoFit/>
          </a:bodyPr>
          <a:lstStyle/>
          <a:p>
            <a:pPr algn="ctr" defTabSz="544181">
              <a:defRPr/>
            </a:pPr>
            <a:r>
              <a:rPr lang="es-MX" dirty="0" smtClean="0">
                <a:solidFill>
                  <a:prstClr val="black"/>
                </a:solidFill>
                <a:latin typeface="Montserrat Regular" panose="00000500000000000000" pitchFamily="2" charset="0"/>
                <a:cs typeface="Montserrat Regular"/>
              </a:rPr>
              <a:t>NACE  como un Plan </a:t>
            </a:r>
            <a:r>
              <a:rPr lang="es-MX" dirty="0">
                <a:solidFill>
                  <a:prstClr val="black"/>
                </a:solidFill>
                <a:latin typeface="Montserrat Regular" panose="00000500000000000000" pitchFamily="2" charset="0"/>
                <a:cs typeface="Montserrat Regular"/>
              </a:rPr>
              <a:t>P</a:t>
            </a:r>
            <a:r>
              <a:rPr lang="es-MX" dirty="0" smtClean="0">
                <a:solidFill>
                  <a:prstClr val="black"/>
                </a:solidFill>
                <a:latin typeface="Montserrat Regular" panose="00000500000000000000" pitchFamily="2" charset="0"/>
                <a:cs typeface="Montserrat Regular"/>
              </a:rPr>
              <a:t>iloto  en el HGZ  89</a:t>
            </a:r>
            <a:endParaRPr lang="es-ES" dirty="0">
              <a:solidFill>
                <a:prstClr val="black"/>
              </a:solidFill>
              <a:latin typeface="Montserrat Regular" panose="00000500000000000000" pitchFamily="2" charset="0"/>
              <a:cs typeface="Montserrat Regular"/>
            </a:endParaRPr>
          </a:p>
        </p:txBody>
      </p:sp>
      <p:sp>
        <p:nvSpPr>
          <p:cNvPr id="11" name="Rectángulo 6"/>
          <p:cNvSpPr>
            <a:spLocks noChangeArrowheads="1"/>
          </p:cNvSpPr>
          <p:nvPr/>
        </p:nvSpPr>
        <p:spPr bwMode="auto">
          <a:xfrm>
            <a:off x="796789" y="1465279"/>
            <a:ext cx="5536775" cy="62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solidFill>
                  <a:srgbClr val="1E4236"/>
                </a:solidFill>
                <a:latin typeface="Montserrat Regular" panose="00000500000000000000" pitchFamily="2" charset="0"/>
                <a:ea typeface="Montserrat Bold" pitchFamily="2" charset="0"/>
                <a:cs typeface="Montserrat Bold" pitchFamily="2" charset="0"/>
              </a:rPr>
              <a:t>El   18 de </a:t>
            </a:r>
            <a:r>
              <a:rPr lang="es-ES" b="1" dirty="0">
                <a:solidFill>
                  <a:srgbClr val="1E4236"/>
                </a:solidFill>
                <a:latin typeface="Montserrat Regular" panose="00000500000000000000" pitchFamily="2" charset="0"/>
                <a:ea typeface="Montserrat Bold" pitchFamily="2" charset="0"/>
                <a:cs typeface="Montserrat Bold" pitchFamily="2" charset="0"/>
              </a:rPr>
              <a:t> </a:t>
            </a:r>
            <a:r>
              <a:rPr lang="es-ES" b="1" dirty="0" smtClean="0">
                <a:solidFill>
                  <a:srgbClr val="1E4236"/>
                </a:solidFill>
                <a:latin typeface="Montserrat Regular" panose="00000500000000000000" pitchFamily="2" charset="0"/>
                <a:ea typeface="Montserrat Bold" pitchFamily="2" charset="0"/>
                <a:cs typeface="Montserrat Bold" pitchFamily="2" charset="0"/>
              </a:rPr>
              <a:t>Agosto  del </a:t>
            </a:r>
            <a:r>
              <a:rPr lang="es-ES" b="1" dirty="0" smtClean="0">
                <a:solidFill>
                  <a:srgbClr val="1E4236"/>
                </a:solidFill>
                <a:latin typeface="Montserrat Regular" panose="00000500000000000000" pitchFamily="2" charset="0"/>
                <a:ea typeface="Montserrat Bold" pitchFamily="2" charset="0"/>
                <a:cs typeface="Montserrat Bold" pitchFamily="2" charset="0"/>
              </a:rPr>
              <a:t>2021  Se elabora el MET</a:t>
            </a:r>
            <a:endParaRPr lang="es-ES" b="1" dirty="0" smtClean="0">
              <a:solidFill>
                <a:srgbClr val="1E4236"/>
              </a:solidFill>
              <a:latin typeface="Montserrat Regular" panose="00000500000000000000" pitchFamily="2" charset="0"/>
              <a:ea typeface="Montserrat Bold" pitchFamily="2" charset="0"/>
              <a:cs typeface="Montserrat Bold" pitchFamily="2" charset="0"/>
            </a:endParaRPr>
          </a:p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endParaRPr lang="es-ES" b="1" dirty="0">
              <a:solidFill>
                <a:srgbClr val="1E4236"/>
              </a:solidFill>
              <a:latin typeface="Montserrat Regular" panose="00000500000000000000" pitchFamily="2" charset="0"/>
              <a:ea typeface="Montserrat Bold" pitchFamily="2" charset="0"/>
              <a:cs typeface="Montserrat Bold" pitchFamily="2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40903" t="15691" r="21249" b="4344"/>
          <a:stretch/>
        </p:blipFill>
        <p:spPr bwMode="auto">
          <a:xfrm>
            <a:off x="8496300" y="1562101"/>
            <a:ext cx="3454400" cy="4686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89" y="2474202"/>
            <a:ext cx="3376726" cy="106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Llamada de flecha a la derecha"/>
          <p:cNvSpPr/>
          <p:nvPr/>
        </p:nvSpPr>
        <p:spPr>
          <a:xfrm>
            <a:off x="796789" y="4189863"/>
            <a:ext cx="1960059" cy="1733265"/>
          </a:xfrm>
          <a:prstGeom prst="right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INICIA LABORES </a:t>
            </a:r>
            <a:endParaRPr lang="es-MX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12" y="3948186"/>
            <a:ext cx="3672220" cy="239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796585" y="4449170"/>
            <a:ext cx="1337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15 DE SEP 2021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2543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UBICACIÓN </a:t>
            </a:r>
            <a:endParaRPr lang="es-MX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43" y="1417926"/>
            <a:ext cx="2854689" cy="214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griselda.rodriguezv\AppData\Local\Microsoft\Windows\Temporary Internet Files\Content.Outlook\897WGLP0\IMG_20211026_0955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00" y="4336552"/>
            <a:ext cx="2146964" cy="19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18" y="4121719"/>
            <a:ext cx="2256477" cy="240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Dodecágono"/>
          <p:cNvSpPr/>
          <p:nvPr/>
        </p:nvSpPr>
        <p:spPr>
          <a:xfrm>
            <a:off x="805218" y="1417926"/>
            <a:ext cx="996286" cy="635341"/>
          </a:xfrm>
          <a:prstGeom prst="dodec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1RO</a:t>
            </a:r>
            <a:endParaRPr lang="es-MX" dirty="0"/>
          </a:p>
        </p:txBody>
      </p:sp>
      <p:sp>
        <p:nvSpPr>
          <p:cNvPr id="8" name="7 Dodecágono"/>
          <p:cNvSpPr/>
          <p:nvPr/>
        </p:nvSpPr>
        <p:spPr>
          <a:xfrm>
            <a:off x="7196893" y="1267136"/>
            <a:ext cx="996286" cy="635341"/>
          </a:xfrm>
          <a:prstGeom prst="dodec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2DO</a:t>
            </a:r>
            <a:endParaRPr lang="es-MX" dirty="0"/>
          </a:p>
        </p:txBody>
      </p:sp>
      <p:sp>
        <p:nvSpPr>
          <p:cNvPr id="9" name="8 Dodecágono"/>
          <p:cNvSpPr/>
          <p:nvPr/>
        </p:nvSpPr>
        <p:spPr>
          <a:xfrm>
            <a:off x="279779" y="4336552"/>
            <a:ext cx="996286" cy="635341"/>
          </a:xfrm>
          <a:prstGeom prst="dodec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r>
              <a:rPr lang="es-MX" dirty="0" smtClean="0"/>
              <a:t>RO</a:t>
            </a:r>
            <a:endParaRPr lang="es-MX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27" y="4336552"/>
            <a:ext cx="2050387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40" y="1417926"/>
            <a:ext cx="1652038" cy="1812520"/>
          </a:xfrm>
          <a:prstGeom prst="rect">
            <a:avLst/>
          </a:prstGeom>
        </p:spPr>
      </p:pic>
      <p:pic>
        <p:nvPicPr>
          <p:cNvPr id="12" name="11 Imagen"/>
          <p:cNvPicPr/>
          <p:nvPr/>
        </p:nvPicPr>
        <p:blipFill>
          <a:blip r:embed="rId7"/>
          <a:stretch>
            <a:fillRect/>
          </a:stretch>
        </p:blipFill>
        <p:spPr>
          <a:xfrm>
            <a:off x="3938905" y="1417926"/>
            <a:ext cx="2485390" cy="25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ángulo 14"/>
          <p:cNvSpPr>
            <a:spLocks noChangeArrowheads="1"/>
          </p:cNvSpPr>
          <p:nvPr/>
        </p:nvSpPr>
        <p:spPr bwMode="auto">
          <a:xfrm>
            <a:off x="60004" y="6530036"/>
            <a:ext cx="3607072" cy="28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700" dirty="0">
                <a:solidFill>
                  <a:prstClr val="white"/>
                </a:solidFill>
                <a:latin typeface="Montserrat ExtraBold" pitchFamily="2" charset="0"/>
                <a:cs typeface="Arial" charset="0"/>
              </a:rPr>
              <a:t>METAS INTERNACIONALES DE SEGURIDAD DEL PACIENTE</a:t>
            </a:r>
          </a:p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endParaRPr lang="es-ES" sz="700" dirty="0">
              <a:solidFill>
                <a:prstClr val="white"/>
              </a:solidFill>
              <a:latin typeface="Montserrat ExtraBold" pitchFamily="2" charset="0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28126" y="477901"/>
            <a:ext cx="7609278" cy="391854"/>
          </a:xfrm>
          <a:prstGeom prst="rect">
            <a:avLst/>
          </a:prstGeom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2100" dirty="0" smtClean="0">
                <a:solidFill>
                  <a:srgbClr val="1E4236"/>
                </a:solidFill>
                <a:latin typeface="Montserrat ExtraBold"/>
                <a:cs typeface="Montserrat ExtraBold"/>
              </a:rPr>
              <a:t>OBJETIVO </a:t>
            </a:r>
            <a:endParaRPr lang="es-ES" sz="2100" dirty="0">
              <a:solidFill>
                <a:srgbClr val="1E4236"/>
              </a:solidFill>
              <a:latin typeface="Montserrat ExtraBold"/>
              <a:cs typeface="Montserrat ExtraBold"/>
            </a:endParaRPr>
          </a:p>
        </p:txBody>
      </p:sp>
      <p:sp>
        <p:nvSpPr>
          <p:cNvPr id="10" name="Rectángulo 5"/>
          <p:cNvSpPr/>
          <p:nvPr/>
        </p:nvSpPr>
        <p:spPr>
          <a:xfrm>
            <a:off x="480475" y="1962132"/>
            <a:ext cx="6713702" cy="2284680"/>
          </a:xfrm>
          <a:prstGeom prst="rect">
            <a:avLst/>
          </a:prstGeom>
        </p:spPr>
        <p:txBody>
          <a:bodyPr wrap="square" lIns="68022" tIns="34012" rIns="68022" bIns="34012">
            <a:spAutoFit/>
          </a:bodyPr>
          <a:lstStyle/>
          <a:p>
            <a:pPr algn="just" defTabSz="544181">
              <a:defRPr/>
            </a:pPr>
            <a:endParaRPr lang="es-MX" dirty="0">
              <a:solidFill>
                <a:prstClr val="black"/>
              </a:solidFill>
              <a:latin typeface="Montserrat Regular" panose="00000500000000000000" pitchFamily="2" charset="0"/>
              <a:cs typeface="Montserrat Regular"/>
            </a:endParaRPr>
          </a:p>
          <a:p>
            <a:pPr algn="just" defTabSz="544181">
              <a:defRPr/>
            </a:pPr>
            <a:r>
              <a:rPr lang="es-MX" dirty="0" smtClean="0">
                <a:solidFill>
                  <a:prstClr val="black"/>
                </a:solidFill>
                <a:latin typeface="Montserrat Regular" panose="00000500000000000000" pitchFamily="2" charset="0"/>
                <a:cs typeface="Montserrat Regular"/>
              </a:rPr>
              <a:t>Establecer las actividades y responsables de dar continuidad a la atención de pacientes hospitalizados no complicados que requieren tratamiento farmacológico intravenoso, mediante el manejo ambulatorio, para disminuir la estancia hospitalaria, mejorar la calidad de atención de los pacientes y optimizar los recursos materiales, humanos y de infraestructura. </a:t>
            </a:r>
            <a:endParaRPr lang="es-ES" dirty="0">
              <a:solidFill>
                <a:prstClr val="black"/>
              </a:solidFill>
              <a:latin typeface="Montserrat Regular" panose="00000500000000000000" pitchFamily="2" charset="0"/>
              <a:cs typeface="Montserrat Regula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463" y="1962132"/>
            <a:ext cx="2382837" cy="25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3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ángulo 14"/>
          <p:cNvSpPr>
            <a:spLocks noChangeArrowheads="1"/>
          </p:cNvSpPr>
          <p:nvPr/>
        </p:nvSpPr>
        <p:spPr bwMode="auto">
          <a:xfrm>
            <a:off x="60003" y="6530036"/>
            <a:ext cx="11692725" cy="17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MX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0"/>
                <a:cs typeface="Arial" charset="0"/>
              </a:rPr>
              <a:t>*ACUERDO </a:t>
            </a:r>
            <a:r>
              <a:rPr lang="es-MX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0"/>
                <a:cs typeface="Arial" charset="0"/>
              </a:rPr>
              <a:t>por el que se declara la obligatoriedad de la implementación, para todos los integrantes del Sistema Nacional de Salud, del documento denominado Acciones Esenciales para la Seguridad del Paciente.</a:t>
            </a:r>
            <a:endParaRPr lang="es-ES" sz="700" dirty="0">
              <a:solidFill>
                <a:schemeClr val="tx1">
                  <a:lumMod val="65000"/>
                  <a:lumOff val="35000"/>
                </a:schemeClr>
              </a:solidFill>
              <a:latin typeface="Montserrat ExtraBold" pitchFamily="2" charset="0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28126" y="477901"/>
            <a:ext cx="7609278" cy="391854"/>
          </a:xfrm>
          <a:prstGeom prst="rect">
            <a:avLst/>
          </a:prstGeom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2100" dirty="0" smtClean="0">
                <a:solidFill>
                  <a:srgbClr val="1E4236"/>
                </a:solidFill>
                <a:latin typeface="Montserrat ExtraBold"/>
                <a:cs typeface="Montserrat ExtraBold"/>
              </a:rPr>
              <a:t>NORMATIVIDAD</a:t>
            </a:r>
            <a:endParaRPr lang="es-ES" sz="2100" dirty="0">
              <a:solidFill>
                <a:srgbClr val="1E4236"/>
              </a:solidFill>
              <a:latin typeface="Montserrat ExtraBold"/>
              <a:cs typeface="Montserrat ExtraBold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28126" y="1558546"/>
            <a:ext cx="851587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/>
              <a:t>Ley Federal de Responsabilidades Administrativas de los Servidores </a:t>
            </a:r>
            <a:r>
              <a:rPr lang="es-MX" sz="2000" dirty="0" smtClean="0"/>
              <a:t>Públicos, publicada </a:t>
            </a:r>
            <a:r>
              <a:rPr lang="es-MX" sz="2000" dirty="0"/>
              <a:t>en el Diario Oficial de la Federación el 13 de marzo de 2002 y sus</a:t>
            </a:r>
          </a:p>
          <a:p>
            <a:r>
              <a:rPr lang="es-MX" sz="2000" dirty="0" smtClean="0"/>
              <a:t>      reformas.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 smtClean="0"/>
              <a:t>Manual </a:t>
            </a:r>
            <a:r>
              <a:rPr lang="es-MX" sz="2000" dirty="0"/>
              <a:t>de Organización de las Unidades Médicas Hospitalarias de Segundo </a:t>
            </a:r>
            <a:r>
              <a:rPr lang="es-MX" sz="2000" dirty="0" smtClean="0"/>
              <a:t>Nivel</a:t>
            </a:r>
            <a:r>
              <a:rPr lang="es-MX" sz="2000" dirty="0"/>
              <a:t> </a:t>
            </a:r>
            <a:r>
              <a:rPr lang="es-MX" sz="2000" dirty="0" smtClean="0"/>
              <a:t> </a:t>
            </a:r>
            <a:r>
              <a:rPr lang="es-MX" sz="2000" dirty="0" smtClean="0"/>
              <a:t>de </a:t>
            </a:r>
            <a:r>
              <a:rPr lang="es-MX" sz="2000" dirty="0"/>
              <a:t>Atención, Genérico, clave: 2000-002-005, de fecha 4 de octubre de 2017</a:t>
            </a:r>
            <a:r>
              <a:rPr lang="es-MX" sz="20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 smtClean="0"/>
              <a:t> </a:t>
            </a:r>
            <a:r>
              <a:rPr lang="es-MX" sz="2000" dirty="0"/>
              <a:t>Programa Institucional del Instituto Mexicano del Seguro Social 2020-2024</a:t>
            </a:r>
            <a:r>
              <a:rPr lang="es-MX" sz="20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/>
              <a:t> </a:t>
            </a:r>
            <a:r>
              <a:rPr lang="es-MX" sz="2000" dirty="0" smtClean="0"/>
              <a:t>Programa </a:t>
            </a:r>
            <a:r>
              <a:rPr lang="es-MX" sz="2000" dirty="0"/>
              <a:t>Institucional de Prevención y Control de Infecciones Asociadas a la</a:t>
            </a:r>
          </a:p>
          <a:p>
            <a:r>
              <a:rPr lang="es-MX" sz="2000" dirty="0"/>
              <a:t> </a:t>
            </a:r>
            <a:r>
              <a:rPr lang="es-MX" sz="2000" dirty="0" smtClean="0"/>
              <a:t>      </a:t>
            </a:r>
            <a:r>
              <a:rPr lang="es-MX" sz="2000" dirty="0" smtClean="0"/>
              <a:t> Atención </a:t>
            </a:r>
            <a:r>
              <a:rPr lang="es-MX" sz="2000" dirty="0"/>
              <a:t>de la Salud 2019-2024, Gobierno de México.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759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84032" y="849492"/>
            <a:ext cx="91148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Procedimiento para la Atención Médica en el Proceso de Hospitalización en las</a:t>
            </a:r>
          </a:p>
          <a:p>
            <a:r>
              <a:rPr lang="es-MX" dirty="0"/>
              <a:t>Unidades Médicas Hospitalarias de Segundo Nivel, clave 2660-003-056, de fecha 12</a:t>
            </a:r>
          </a:p>
          <a:p>
            <a:r>
              <a:rPr lang="es-MX" dirty="0"/>
              <a:t>de diciembre de 2015</a:t>
            </a:r>
            <a:r>
              <a:rPr lang="es-MX" dirty="0" smtClean="0"/>
              <a:t>. </a:t>
            </a:r>
          </a:p>
          <a:p>
            <a:endParaRPr lang="es-MX" dirty="0"/>
          </a:p>
          <a:p>
            <a:r>
              <a:rPr lang="es-MX" dirty="0"/>
              <a:t>• Procedimiento para la determinación de dotación fija, solicitud, suministro, </a:t>
            </a:r>
            <a:r>
              <a:rPr lang="es-MX" dirty="0" smtClean="0"/>
              <a:t>guarda, custodia </a:t>
            </a:r>
            <a:r>
              <a:rPr lang="es-MX" dirty="0"/>
              <a:t>y control de medicamentos en las unidades médicas hospitalarias </a:t>
            </a:r>
            <a:r>
              <a:rPr lang="es-MX" dirty="0" smtClean="0"/>
              <a:t>de segundo </a:t>
            </a:r>
            <a:r>
              <a:rPr lang="es-MX" dirty="0"/>
              <a:t>nivel de atención”, clave 2660-003-023, de fecha 5 de septiembre de 2012</a:t>
            </a:r>
            <a:r>
              <a:rPr lang="es-MX" dirty="0" smtClean="0"/>
              <a:t>. </a:t>
            </a:r>
          </a:p>
          <a:p>
            <a:endParaRPr lang="es-MX" dirty="0"/>
          </a:p>
          <a:p>
            <a:r>
              <a:rPr lang="es-MX" dirty="0"/>
              <a:t>• Procedimiento para la atención médica del paciente en el servicio de urgencias en </a:t>
            </a:r>
            <a:r>
              <a:rPr lang="es-MX" dirty="0" smtClean="0"/>
              <a:t>las Unidades </a:t>
            </a:r>
            <a:r>
              <a:rPr lang="es-MX" dirty="0"/>
              <a:t>Médicas Hospitalarias de Segundo Nivel de Atención, clave </a:t>
            </a:r>
            <a:r>
              <a:rPr lang="es-MX" dirty="0" smtClean="0"/>
              <a:t>2660-003 045, de </a:t>
            </a:r>
            <a:r>
              <a:rPr lang="es-MX" dirty="0"/>
              <a:t>fecha 5 de noviembre de 2009</a:t>
            </a:r>
            <a:r>
              <a:rPr lang="es-MX" dirty="0" smtClean="0"/>
              <a:t>.</a:t>
            </a:r>
          </a:p>
          <a:p>
            <a:endParaRPr lang="es-MX" dirty="0"/>
          </a:p>
          <a:p>
            <a:r>
              <a:rPr lang="es-MX" dirty="0"/>
              <a:t>• Contrato Colectivo de Trabajo 2019-2021</a:t>
            </a:r>
            <a:r>
              <a:rPr lang="es-MX" dirty="0" smtClean="0"/>
              <a:t>. 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• Código de Conducta y de Prevención de Conflictos de Interés de las Personas</a:t>
            </a:r>
          </a:p>
          <a:p>
            <a:r>
              <a:rPr lang="es-MX" dirty="0"/>
              <a:t>Servidoras Públicas del IMSS, aprobado por el H. Consejo Técnico, mediante</a:t>
            </a:r>
          </a:p>
          <a:p>
            <a:r>
              <a:rPr lang="es-MX" dirty="0"/>
              <a:t>Acuerdo: ACDO.SA2.HCT.250619/204.P.DA de fecha 25 de junio de 2019.</a:t>
            </a:r>
          </a:p>
        </p:txBody>
      </p:sp>
    </p:spTree>
    <p:extLst>
      <p:ext uri="{BB962C8B-B14F-4D97-AF65-F5344CB8AC3E}">
        <p14:creationId xmlns:p14="http://schemas.microsoft.com/office/powerpoint/2010/main" val="37112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ángulo 7"/>
          <p:cNvSpPr>
            <a:spLocks noChangeArrowheads="1"/>
          </p:cNvSpPr>
          <p:nvPr/>
        </p:nvSpPr>
        <p:spPr bwMode="auto">
          <a:xfrm>
            <a:off x="963991" y="593063"/>
            <a:ext cx="6897309" cy="4841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2700" b="1" dirty="0" smtClean="0">
                <a:solidFill>
                  <a:srgbClr val="1E4236"/>
                </a:solidFill>
                <a:latin typeface="Montserrat SemiBold" pitchFamily="2" charset="77"/>
                <a:cs typeface="Arial" charset="0"/>
              </a:rPr>
              <a:t>AMBITO  DE  APLICACIÓN </a:t>
            </a:r>
            <a:endParaRPr lang="es-ES" sz="2700" b="1" dirty="0">
              <a:solidFill>
                <a:srgbClr val="1E4236"/>
              </a:solidFill>
              <a:latin typeface="Montserrat SemiBold" pitchFamily="2" charset="77"/>
              <a:cs typeface="Arial" charset="0"/>
            </a:endParaRPr>
          </a:p>
        </p:txBody>
      </p:sp>
      <p:sp>
        <p:nvSpPr>
          <p:cNvPr id="5" name="Rectángulo 14">
            <a:extLst>
              <a:ext uri="{FF2B5EF4-FFF2-40B4-BE49-F238E27FC236}">
                <a16:creationId xmlns:a16="http://schemas.microsoft.com/office/drawing/2014/main" xmlns="" id="{E14CB3D1-682C-FC44-84A7-E28C2996A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4" y="6530036"/>
            <a:ext cx="3607072" cy="28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700" dirty="0">
                <a:solidFill>
                  <a:prstClr val="white"/>
                </a:solidFill>
                <a:latin typeface="Montserrat ExtraBold" pitchFamily="2" charset="0"/>
                <a:cs typeface="Arial" charset="0"/>
              </a:rPr>
              <a:t>METAS INTERNACIONALES DE SEGURIDAD DEL PACIENTE</a:t>
            </a:r>
          </a:p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endParaRPr lang="es-ES" sz="700" dirty="0">
              <a:solidFill>
                <a:prstClr val="white"/>
              </a:solidFill>
              <a:latin typeface="Montserrat ExtraBold" pitchFamily="2" charset="0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977B4CC7-A401-F341-A67E-1E31D1C52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01" y="2854203"/>
            <a:ext cx="7581875" cy="89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algn="just" defTabSz="543236" fontAlgn="base">
              <a:spcBef>
                <a:spcPct val="0"/>
              </a:spcBef>
              <a:spcAft>
                <a:spcPct val="0"/>
              </a:spcAft>
            </a:pPr>
            <a:r>
              <a:rPr lang="es-MX" dirty="0">
                <a:solidFill>
                  <a:prstClr val="black"/>
                </a:solidFill>
                <a:latin typeface="Montserrat" pitchFamily="2" charset="77"/>
                <a:cs typeface="Arial" charset="0"/>
              </a:rPr>
              <a:t>El presente Método Específico de Trabajo es de observancia obligatoria para todas </a:t>
            </a:r>
            <a:r>
              <a:rPr lang="es-MX" dirty="0" smtClean="0">
                <a:solidFill>
                  <a:prstClr val="black"/>
                </a:solidFill>
                <a:latin typeface="Montserrat" pitchFamily="2" charset="77"/>
                <a:cs typeface="Arial" charset="0"/>
              </a:rPr>
              <a:t>las </a:t>
            </a:r>
            <a:r>
              <a:rPr lang="es-MX" b="1" dirty="0" smtClean="0">
                <a:solidFill>
                  <a:srgbClr val="691B31"/>
                </a:solidFill>
                <a:latin typeface="Montserrat" pitchFamily="2" charset="77"/>
                <a:cs typeface="Arial" charset="0"/>
              </a:rPr>
              <a:t>Unidades </a:t>
            </a:r>
            <a:r>
              <a:rPr lang="es-MX" b="1" dirty="0">
                <a:solidFill>
                  <a:srgbClr val="691B31"/>
                </a:solidFill>
                <a:latin typeface="Montserrat" pitchFamily="2" charset="77"/>
                <a:cs typeface="Arial" charset="0"/>
              </a:rPr>
              <a:t>Hospitalarias de Segundo Nivel de atención en el OOAD Estatal Jalisco</a:t>
            </a:r>
          </a:p>
        </p:txBody>
      </p:sp>
    </p:spTree>
    <p:extLst>
      <p:ext uri="{BB962C8B-B14F-4D97-AF65-F5344CB8AC3E}">
        <p14:creationId xmlns:p14="http://schemas.microsoft.com/office/powerpoint/2010/main" val="24526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ángulo 7"/>
          <p:cNvSpPr>
            <a:spLocks noChangeArrowheads="1"/>
          </p:cNvSpPr>
          <p:nvPr/>
        </p:nvSpPr>
        <p:spPr bwMode="auto">
          <a:xfrm>
            <a:off x="963991" y="593063"/>
            <a:ext cx="6897309" cy="4841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2700" b="1" dirty="0" smtClean="0">
                <a:solidFill>
                  <a:srgbClr val="1E4236"/>
                </a:solidFill>
                <a:latin typeface="Montserrat SemiBold" pitchFamily="2" charset="77"/>
                <a:cs typeface="Arial" charset="0"/>
              </a:rPr>
              <a:t>ORGANIZACIÓN  </a:t>
            </a:r>
            <a:endParaRPr lang="es-ES" sz="2700" b="1" dirty="0">
              <a:solidFill>
                <a:srgbClr val="1E4236"/>
              </a:solidFill>
              <a:latin typeface="Montserrat SemiBold" pitchFamily="2" charset="77"/>
              <a:cs typeface="Arial" charset="0"/>
            </a:endParaRPr>
          </a:p>
        </p:txBody>
      </p:sp>
      <p:sp>
        <p:nvSpPr>
          <p:cNvPr id="5" name="Rectángulo 14">
            <a:extLst>
              <a:ext uri="{FF2B5EF4-FFF2-40B4-BE49-F238E27FC236}">
                <a16:creationId xmlns:a16="http://schemas.microsoft.com/office/drawing/2014/main" xmlns="" id="{E14CB3D1-682C-FC44-84A7-E28C2996A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4" y="6530036"/>
            <a:ext cx="3607072" cy="28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700" dirty="0">
                <a:solidFill>
                  <a:prstClr val="white"/>
                </a:solidFill>
                <a:latin typeface="Montserrat ExtraBold" pitchFamily="2" charset="0"/>
                <a:cs typeface="Arial" charset="0"/>
              </a:rPr>
              <a:t>METAS INTERNACIONALES DE SEGURIDAD DEL PACIENTE</a:t>
            </a:r>
          </a:p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endParaRPr lang="es-ES" sz="700" dirty="0">
              <a:solidFill>
                <a:prstClr val="white"/>
              </a:solidFill>
              <a:latin typeface="Montserrat ExtraBold" pitchFamily="2" charset="0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977B4CC7-A401-F341-A67E-1E31D1C52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87" y="1573420"/>
            <a:ext cx="7581875" cy="62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algn="just" defTabSz="543236" fontAlgn="base">
              <a:spcBef>
                <a:spcPct val="0"/>
              </a:spcBef>
              <a:spcAft>
                <a:spcPct val="0"/>
              </a:spcAft>
            </a:pPr>
            <a:r>
              <a:rPr lang="es-MX" dirty="0" smtClean="0">
                <a:latin typeface="Montserrat" pitchFamily="2" charset="77"/>
                <a:cs typeface="Arial" charset="0"/>
              </a:rPr>
              <a:t>Las categorías que intervienen y las funciones de cada una de ellas </a:t>
            </a:r>
            <a:endParaRPr lang="es-MX" dirty="0">
              <a:latin typeface="Montserrat" pitchFamily="2" charset="77"/>
              <a:cs typeface="Arial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79425" y="2713893"/>
            <a:ext cx="2158975" cy="7493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DIRECTOR </a:t>
            </a:r>
            <a:endParaRPr lang="es-MX" dirty="0"/>
          </a:p>
        </p:txBody>
      </p:sp>
      <p:sp>
        <p:nvSpPr>
          <p:cNvPr id="6" name="Rectángulo redondeado 5"/>
          <p:cNvSpPr/>
          <p:nvPr/>
        </p:nvSpPr>
        <p:spPr>
          <a:xfrm>
            <a:off x="3530600" y="2713893"/>
            <a:ext cx="2158975" cy="7493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JEFE DE SERVICIO ENCARGADO DE LA UTAI </a:t>
            </a:r>
            <a:endParaRPr lang="es-MX" dirty="0"/>
          </a:p>
        </p:txBody>
      </p:sp>
      <p:sp>
        <p:nvSpPr>
          <p:cNvPr id="3" name="Flecha a la derecha con bandas 2"/>
          <p:cNvSpPr/>
          <p:nvPr/>
        </p:nvSpPr>
        <p:spPr>
          <a:xfrm>
            <a:off x="2616200" y="2964980"/>
            <a:ext cx="736600" cy="374650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6565925" y="2709986"/>
            <a:ext cx="2158975" cy="7493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EJP </a:t>
            </a:r>
            <a:endParaRPr lang="es-MX" dirty="0"/>
          </a:p>
        </p:txBody>
      </p:sp>
      <p:sp>
        <p:nvSpPr>
          <p:cNvPr id="13" name="Flecha a la derecha con bandas 12"/>
          <p:cNvSpPr/>
          <p:nvPr/>
        </p:nvSpPr>
        <p:spPr>
          <a:xfrm>
            <a:off x="5765775" y="2970860"/>
            <a:ext cx="736600" cy="374650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Flecha a la derecha con bandas 13"/>
          <p:cNvSpPr/>
          <p:nvPr/>
        </p:nvSpPr>
        <p:spPr>
          <a:xfrm rot="5400000">
            <a:off x="7464437" y="3842798"/>
            <a:ext cx="736600" cy="374650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6680250" y="4567746"/>
            <a:ext cx="2158975" cy="7493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TRABAJO SOCIAL </a:t>
            </a:r>
            <a:endParaRPr lang="es-MX" dirty="0"/>
          </a:p>
        </p:txBody>
      </p:sp>
      <p:sp>
        <p:nvSpPr>
          <p:cNvPr id="16" name="Flecha a la derecha con bandas 15"/>
          <p:cNvSpPr/>
          <p:nvPr/>
        </p:nvSpPr>
        <p:spPr>
          <a:xfrm rot="10800000">
            <a:off x="5714950" y="4755071"/>
            <a:ext cx="736600" cy="374650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3441624" y="4605010"/>
            <a:ext cx="2158975" cy="7493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PERSONAL OPERATIVO DE LA UTAI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51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ángulo 7"/>
          <p:cNvSpPr>
            <a:spLocks noChangeArrowheads="1"/>
          </p:cNvSpPr>
          <p:nvPr/>
        </p:nvSpPr>
        <p:spPr bwMode="auto">
          <a:xfrm>
            <a:off x="963991" y="593063"/>
            <a:ext cx="6897309" cy="4841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2700" b="1" dirty="0" smtClean="0">
                <a:solidFill>
                  <a:srgbClr val="1E4236"/>
                </a:solidFill>
                <a:latin typeface="Montserrat SemiBold" pitchFamily="2" charset="77"/>
                <a:cs typeface="Arial" charset="0"/>
              </a:rPr>
              <a:t>CRITERIOS DE INCLUSION   </a:t>
            </a:r>
            <a:endParaRPr lang="es-ES" sz="2700" b="1" dirty="0">
              <a:solidFill>
                <a:srgbClr val="1E4236"/>
              </a:solidFill>
              <a:latin typeface="Montserrat SemiBold" pitchFamily="2" charset="77"/>
              <a:cs typeface="Arial" charset="0"/>
            </a:endParaRPr>
          </a:p>
        </p:txBody>
      </p:sp>
      <p:sp>
        <p:nvSpPr>
          <p:cNvPr id="5" name="Rectángulo 14">
            <a:extLst>
              <a:ext uri="{FF2B5EF4-FFF2-40B4-BE49-F238E27FC236}">
                <a16:creationId xmlns:a16="http://schemas.microsoft.com/office/drawing/2014/main" xmlns="" id="{E14CB3D1-682C-FC44-84A7-E28C2996A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4" y="6530036"/>
            <a:ext cx="3607072" cy="28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22" tIns="34012" rIns="68022" bIns="34012">
            <a:spAutoFit/>
          </a:bodyPr>
          <a:lstStyle/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r>
              <a:rPr lang="es-ES" sz="700" dirty="0">
                <a:solidFill>
                  <a:prstClr val="white"/>
                </a:solidFill>
                <a:latin typeface="Montserrat ExtraBold" pitchFamily="2" charset="0"/>
                <a:cs typeface="Arial" charset="0"/>
              </a:rPr>
              <a:t>METAS INTERNACIONALES DE SEGURIDAD DEL PACIENTE</a:t>
            </a:r>
          </a:p>
          <a:p>
            <a:pPr defTabSz="543236" fontAlgn="base">
              <a:spcBef>
                <a:spcPct val="0"/>
              </a:spcBef>
              <a:spcAft>
                <a:spcPct val="0"/>
              </a:spcAft>
            </a:pPr>
            <a:endParaRPr lang="es-ES" sz="700" dirty="0">
              <a:solidFill>
                <a:prstClr val="white"/>
              </a:solidFill>
              <a:latin typeface="Montserrat ExtraBold" pitchFamily="2" charset="0"/>
              <a:ea typeface="Montserrat ExtraBold" pitchFamily="2" charset="0"/>
              <a:cs typeface="Montserrat ExtraBold" pitchFamily="2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91129854"/>
              </p:ext>
            </p:extLst>
          </p:nvPr>
        </p:nvGraphicFramePr>
        <p:xfrm>
          <a:off x="963991" y="107725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71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esentac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resentac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6FD03E494956F4E9A1D342D76580B0A" ma:contentTypeVersion="1" ma:contentTypeDescription="Crear nuevo documento." ma:contentTypeScope="" ma:versionID="3d3e1c2ac676938f0249d38581db97c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fa58ab6bdef439119b64b6b50b7cac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8C651B2-F31E-4D05-8D4F-556AAA6129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C4E356-2B19-4DF5-A8FE-3582A7FAE1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00B569-9A66-4994-8D78-2CBCC075661C}">
  <ds:schemaRefs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795</Words>
  <Application>Microsoft Office PowerPoint</Application>
  <PresentationFormat>Personalizado</PresentationFormat>
  <Paragraphs>94</Paragraphs>
  <Slides>14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14</vt:i4>
      </vt:variant>
    </vt:vector>
  </HeadingPairs>
  <TitlesOfParts>
    <vt:vector size="26" baseType="lpstr">
      <vt:lpstr>Arial</vt:lpstr>
      <vt:lpstr>Montserrat Medium</vt:lpstr>
      <vt:lpstr>Montserrat</vt:lpstr>
      <vt:lpstr>Montserrat Regular</vt:lpstr>
      <vt:lpstr>Wingdings</vt:lpstr>
      <vt:lpstr>Calibri</vt:lpstr>
      <vt:lpstr>Montserrat SemiBold</vt:lpstr>
      <vt:lpstr>Montserrat ExtraBold</vt:lpstr>
      <vt:lpstr>Montserrat Bold</vt:lpstr>
      <vt:lpstr>Tema de Office</vt:lpstr>
      <vt:lpstr>1_presentacion</vt:lpstr>
      <vt:lpstr>presentacion</vt:lpstr>
      <vt:lpstr> PLAN EMERGENTE DE CAPACITACION  PARA MEJORA DE PROCESOS ASISTENCIALES  RETO DE 120 DÍAS     HGZ89 “Chapultepec” </vt:lpstr>
      <vt:lpstr>Presentación de PowerPoint</vt:lpstr>
      <vt:lpstr>UBICACIÓN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Griselda Del Carmen Rodriguez Villasana</cp:lastModifiedBy>
  <cp:revision>119</cp:revision>
  <dcterms:created xsi:type="dcterms:W3CDTF">2018-12-04T03:27:02Z</dcterms:created>
  <dcterms:modified xsi:type="dcterms:W3CDTF">2021-10-26T16:45:06Z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0x01010046FD03E494956F4E9A1D342D76580B0A</vt:lpwstr>
  </property>
</Properties>
</file>